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0" autoAdjust="0"/>
    <p:restoredTop sz="94660"/>
  </p:normalViewPr>
  <p:slideViewPr>
    <p:cSldViewPr snapToGrid="0">
      <p:cViewPr>
        <p:scale>
          <a:sx n="124" d="100"/>
          <a:sy n="124" d="100"/>
        </p:scale>
        <p:origin x="-99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unami\Downloads\MPHNA%20(10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unami\Downloads\fredgraph%20(2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unami\Downloads\fredgraph%20(2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'[MPHNA (10).xls]FRED Graph'!$B$11</c:f>
              <c:strCache>
                <c:ptCount val="1"/>
                <c:pt idx="0">
                  <c:v>Jobs</c:v>
                </c:pt>
              </c:strCache>
            </c:strRef>
          </c:tx>
          <c:marker>
            <c:symbol val="circle"/>
            <c:size val="4"/>
          </c:marker>
          <c:cat>
            <c:numRef>
              <c:f>'[MPHNA (10).xls]FRED Graph'!$A$12:$A$40</c:f>
              <c:numCache>
                <c:formatCode>yyyy\-mm\-dd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'[MPHNA (10).xls]FRED Graph'!$B$12:$B$40</c:f>
              <c:numCache>
                <c:formatCode>0.0</c:formatCode>
                <c:ptCount val="29"/>
                <c:pt idx="0">
                  <c:v>656.4</c:v>
                </c:pt>
                <c:pt idx="1">
                  <c:v>657.9</c:v>
                </c:pt>
                <c:pt idx="2">
                  <c:v>654.5</c:v>
                </c:pt>
                <c:pt idx="3">
                  <c:v>595.5</c:v>
                </c:pt>
                <c:pt idx="4">
                  <c:v>605</c:v>
                </c:pt>
                <c:pt idx="5">
                  <c:v>612.79999999999995</c:v>
                </c:pt>
                <c:pt idx="6">
                  <c:v>606.20000000000005</c:v>
                </c:pt>
                <c:pt idx="7">
                  <c:v>616.70000000000005</c:v>
                </c:pt>
                <c:pt idx="8">
                  <c:v>624</c:v>
                </c:pt>
                <c:pt idx="9">
                  <c:v>630.70000000000005</c:v>
                </c:pt>
                <c:pt idx="10">
                  <c:v>635.20000000000005</c:v>
                </c:pt>
                <c:pt idx="11">
                  <c:v>637.5</c:v>
                </c:pt>
                <c:pt idx="12">
                  <c:v>636</c:v>
                </c:pt>
                <c:pt idx="13">
                  <c:v>634.4</c:v>
                </c:pt>
                <c:pt idx="14">
                  <c:v>637.4</c:v>
                </c:pt>
                <c:pt idx="15">
                  <c:v>636.6</c:v>
                </c:pt>
                <c:pt idx="16">
                  <c:v>638.4</c:v>
                </c:pt>
                <c:pt idx="17">
                  <c:v>641</c:v>
                </c:pt>
                <c:pt idx="18">
                  <c:v>643.29999999999995</c:v>
                </c:pt>
                <c:pt idx="19">
                  <c:v>647.79999999999995</c:v>
                </c:pt>
                <c:pt idx="20">
                  <c:v>644.9</c:v>
                </c:pt>
                <c:pt idx="21">
                  <c:v>647.20000000000005</c:v>
                </c:pt>
                <c:pt idx="22">
                  <c:v>650.4</c:v>
                </c:pt>
                <c:pt idx="23">
                  <c:v>653.29999999999995</c:v>
                </c:pt>
                <c:pt idx="24">
                  <c:v>656.8</c:v>
                </c:pt>
                <c:pt idx="25">
                  <c:v>657.1</c:v>
                </c:pt>
                <c:pt idx="26">
                  <c:v>659.1</c:v>
                </c:pt>
                <c:pt idx="27">
                  <c:v>660.9</c:v>
                </c:pt>
                <c:pt idx="28">
                  <c:v>659.6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43808"/>
        <c:axId val="38345344"/>
      </c:lineChart>
      <c:dateAx>
        <c:axId val="3834380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8345344"/>
        <c:crosses val="autoZero"/>
        <c:auto val="1"/>
        <c:lblOffset val="100"/>
        <c:baseTimeUnit val="months"/>
      </c:dateAx>
      <c:valAx>
        <c:axId val="383453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8343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'[fredgraph (22).xls]FRED Graph'!$B$14</c:f>
              <c:strCache>
                <c:ptCount val="1"/>
                <c:pt idx="0">
                  <c:v>Memphis</c:v>
                </c:pt>
              </c:strCache>
            </c:strRef>
          </c:tx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Graph'!$B$15:$B$41</c:f>
            </c:numRef>
          </c:val>
          <c:smooth val="0"/>
        </c:ser>
        <c:ser>
          <c:idx val="1"/>
          <c:order val="1"/>
          <c:tx>
            <c:strRef>
              <c:f>'[fredgraph (22).xls]FRED Graph'!$C$14</c:f>
              <c:strCache>
                <c:ptCount val="1"/>
                <c:pt idx="0">
                  <c:v>Memphis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Graph'!$C$15:$C$41</c:f>
              <c:numCache>
                <c:formatCode>0.00%</c:formatCode>
                <c:ptCount val="27"/>
                <c:pt idx="0" formatCode="0.0">
                  <c:v>0</c:v>
                </c:pt>
                <c:pt idx="1">
                  <c:v>-9.0145148968678382E-2</c:v>
                </c:pt>
                <c:pt idx="2">
                  <c:v>-7.5630252100840331E-2</c:v>
                </c:pt>
                <c:pt idx="3">
                  <c:v>-6.3712757830404962E-2</c:v>
                </c:pt>
                <c:pt idx="4">
                  <c:v>-7.3796791443850193E-2</c:v>
                </c:pt>
                <c:pt idx="5">
                  <c:v>-5.7754010695187097E-2</c:v>
                </c:pt>
                <c:pt idx="6">
                  <c:v>-4.660045836516425E-2</c:v>
                </c:pt>
                <c:pt idx="7">
                  <c:v>-3.6363636363636292E-2</c:v>
                </c:pt>
                <c:pt idx="8">
                  <c:v>-2.9488158899923535E-2</c:v>
                </c:pt>
                <c:pt idx="9">
                  <c:v>-2.5974025974025976E-2</c:v>
                </c:pt>
                <c:pt idx="10">
                  <c:v>-2.8265851795263561E-2</c:v>
                </c:pt>
                <c:pt idx="11">
                  <c:v>-3.0710466004583686E-2</c:v>
                </c:pt>
                <c:pt idx="12">
                  <c:v>-2.6126814362108515E-2</c:v>
                </c:pt>
                <c:pt idx="13">
                  <c:v>-2.7349121466768492E-2</c:v>
                </c:pt>
                <c:pt idx="14">
                  <c:v>-2.4598930481283456E-2</c:v>
                </c:pt>
                <c:pt idx="15">
                  <c:v>-2.0626432391138275E-2</c:v>
                </c:pt>
                <c:pt idx="16">
                  <c:v>-1.7112299465240711E-2</c:v>
                </c:pt>
                <c:pt idx="17">
                  <c:v>-1.0236822001527953E-2</c:v>
                </c:pt>
                <c:pt idx="18">
                  <c:v>-1.4667685255920585E-2</c:v>
                </c:pt>
                <c:pt idx="19">
                  <c:v>-1.1153552330022848E-2</c:v>
                </c:pt>
                <c:pt idx="20">
                  <c:v>-6.2643239113827701E-3</c:v>
                </c:pt>
                <c:pt idx="21">
                  <c:v>-1.8334606569901382E-3</c:v>
                </c:pt>
                <c:pt idx="22">
                  <c:v>3.5141329258975623E-3</c:v>
                </c:pt>
                <c:pt idx="23">
                  <c:v>3.9724980901451835E-3</c:v>
                </c:pt>
                <c:pt idx="24">
                  <c:v>7.028265851795298E-3</c:v>
                </c:pt>
                <c:pt idx="25">
                  <c:v>9.7784568372803315E-3</c:v>
                </c:pt>
                <c:pt idx="26">
                  <c:v>7.7922077922078269E-3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'[fredgraph (22).xls]FRED Graph'!$D$14</c:f>
              <c:strCache>
                <c:ptCount val="1"/>
                <c:pt idx="0">
                  <c:v>Louisville</c:v>
                </c:pt>
              </c:strCache>
            </c:strRef>
          </c:tx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Graph'!$D$15:$D$41</c:f>
            </c:numRef>
          </c:val>
          <c:smooth val="0"/>
        </c:ser>
        <c:ser>
          <c:idx val="3"/>
          <c:order val="3"/>
          <c:tx>
            <c:strRef>
              <c:f>'[fredgraph (22).xls]FRED Graph'!$E$14</c:f>
              <c:strCache>
                <c:ptCount val="1"/>
                <c:pt idx="0">
                  <c:v>Louisville</c:v>
                </c:pt>
              </c:strCache>
            </c:strRef>
          </c:tx>
          <c:marker>
            <c:symbol val="none"/>
          </c:marker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Graph'!$E$15:$E$41</c:f>
              <c:numCache>
                <c:formatCode>0.00%</c:formatCode>
                <c:ptCount val="27"/>
                <c:pt idx="0" formatCode="0.0">
                  <c:v>0</c:v>
                </c:pt>
                <c:pt idx="1">
                  <c:v>-0.14313288789903486</c:v>
                </c:pt>
                <c:pt idx="2">
                  <c:v>-0.12783964365256129</c:v>
                </c:pt>
                <c:pt idx="3">
                  <c:v>-8.4929472902746911E-2</c:v>
                </c:pt>
                <c:pt idx="4">
                  <c:v>-6.8745360059391178E-2</c:v>
                </c:pt>
                <c:pt idx="5">
                  <c:v>-5.6867112100965039E-2</c:v>
                </c:pt>
                <c:pt idx="6">
                  <c:v>-4.8255382331106163E-2</c:v>
                </c:pt>
                <c:pt idx="7">
                  <c:v>-4.2316258351893093E-2</c:v>
                </c:pt>
                <c:pt idx="8">
                  <c:v>-3.7564959168522573E-2</c:v>
                </c:pt>
                <c:pt idx="9">
                  <c:v>-3.6377134372680031E-2</c:v>
                </c:pt>
                <c:pt idx="10">
                  <c:v>-2.9547141796584971E-2</c:v>
                </c:pt>
                <c:pt idx="11">
                  <c:v>-3.0141054194506241E-2</c:v>
                </c:pt>
                <c:pt idx="12">
                  <c:v>-2.4944320712694808E-2</c:v>
                </c:pt>
                <c:pt idx="13">
                  <c:v>-2.7468448403860431E-2</c:v>
                </c:pt>
                <c:pt idx="14">
                  <c:v>-2.6577579806978436E-2</c:v>
                </c:pt>
                <c:pt idx="15">
                  <c:v>-2.8062360801781705E-2</c:v>
                </c:pt>
                <c:pt idx="16">
                  <c:v>-2.1380846325167003E-2</c:v>
                </c:pt>
                <c:pt idx="17">
                  <c:v>-1.6629547141796652E-2</c:v>
                </c:pt>
                <c:pt idx="18">
                  <c:v>-1.9896065330363737E-2</c:v>
                </c:pt>
                <c:pt idx="19">
                  <c:v>-1.3659985152190119E-2</c:v>
                </c:pt>
                <c:pt idx="20">
                  <c:v>-1.0838901262063778E-2</c:v>
                </c:pt>
                <c:pt idx="21">
                  <c:v>-6.2360801781737871E-3</c:v>
                </c:pt>
                <c:pt idx="22">
                  <c:v>-9.9480326651819537E-3</c:v>
                </c:pt>
                <c:pt idx="23">
                  <c:v>-4.7512991833705207E-3</c:v>
                </c:pt>
                <c:pt idx="24">
                  <c:v>-3.2665181885672538E-3</c:v>
                </c:pt>
                <c:pt idx="25">
                  <c:v>2.9695619896065329E-3</c:v>
                </c:pt>
                <c:pt idx="26">
                  <c:v>1.6332590942836269E-3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'[fredgraph (22).xls]FRED Graph'!$F$14</c:f>
              <c:strCache>
                <c:ptCount val="1"/>
                <c:pt idx="0">
                  <c:v>Birmingham</c:v>
                </c:pt>
              </c:strCache>
            </c:strRef>
          </c:tx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Graph'!$F$15:$F$41</c:f>
            </c:numRef>
          </c:val>
          <c:smooth val="0"/>
        </c:ser>
        <c:ser>
          <c:idx val="5"/>
          <c:order val="5"/>
          <c:tx>
            <c:strRef>
              <c:f>'[fredgraph (22).xls]FRED Graph'!$G$14</c:f>
              <c:strCache>
                <c:ptCount val="1"/>
                <c:pt idx="0">
                  <c:v>Birmingham</c:v>
                </c:pt>
              </c:strCache>
            </c:strRef>
          </c:tx>
          <c:marker>
            <c:symbol val="none"/>
          </c:marker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Graph'!$G$15:$G$41</c:f>
              <c:numCache>
                <c:formatCode>0.00%</c:formatCode>
                <c:ptCount val="27"/>
                <c:pt idx="0" formatCode="0.0">
                  <c:v>0</c:v>
                </c:pt>
                <c:pt idx="1">
                  <c:v>-0.10572526065483824</c:v>
                </c:pt>
                <c:pt idx="2">
                  <c:v>-8.4689957929394669E-2</c:v>
                </c:pt>
                <c:pt idx="3">
                  <c:v>-6.8593378452533479E-2</c:v>
                </c:pt>
                <c:pt idx="4">
                  <c:v>-5.981342601060919E-2</c:v>
                </c:pt>
                <c:pt idx="5">
                  <c:v>-4.938723248582403E-2</c:v>
                </c:pt>
                <c:pt idx="6">
                  <c:v>-4.3716846533748105E-2</c:v>
                </c:pt>
                <c:pt idx="7">
                  <c:v>-3.2741905981342766E-2</c:v>
                </c:pt>
                <c:pt idx="8">
                  <c:v>-3.0181086519114685E-2</c:v>
                </c:pt>
                <c:pt idx="9">
                  <c:v>-2.7071520029266629E-2</c:v>
                </c:pt>
                <c:pt idx="10">
                  <c:v>-2.5791110298152592E-2</c:v>
                </c:pt>
                <c:pt idx="11">
                  <c:v>-2.3961953539418369E-2</c:v>
                </c:pt>
                <c:pt idx="12">
                  <c:v>-2.4144869215291832E-2</c:v>
                </c:pt>
                <c:pt idx="13">
                  <c:v>-2.451070056703876E-2</c:v>
                </c:pt>
                <c:pt idx="14">
                  <c:v>-2.1949881104810682E-2</c:v>
                </c:pt>
                <c:pt idx="15">
                  <c:v>-2.1584049753063959E-2</c:v>
                </c:pt>
                <c:pt idx="16">
                  <c:v>-1.7925736235595513E-2</c:v>
                </c:pt>
                <c:pt idx="17">
                  <c:v>-1.8474483263215699E-2</c:v>
                </c:pt>
                <c:pt idx="18">
                  <c:v>-2.0852387049570313E-2</c:v>
                </c:pt>
                <c:pt idx="19">
                  <c:v>-6.0362173038230622E-3</c:v>
                </c:pt>
                <c:pt idx="20">
                  <c:v>-4.572891896835558E-3</c:v>
                </c:pt>
                <c:pt idx="21">
                  <c:v>-6.9507956831901738E-3</c:v>
                </c:pt>
                <c:pt idx="22">
                  <c:v>-5.8533016279495977E-3</c:v>
                </c:pt>
                <c:pt idx="23">
                  <c:v>-3.2924821657217269E-3</c:v>
                </c:pt>
                <c:pt idx="24">
                  <c:v>-5.487470276203918E-4</c:v>
                </c:pt>
                <c:pt idx="25">
                  <c:v>2.9266508139745911E-3</c:v>
                </c:pt>
                <c:pt idx="26">
                  <c:v>7.4995427108101491E-3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'[fredgraph (22).xls]FRED Graph'!$H$14</c:f>
              <c:strCache>
                <c:ptCount val="1"/>
                <c:pt idx="0">
                  <c:v>Oklahoma City</c:v>
                </c:pt>
              </c:strCache>
            </c:strRef>
          </c:tx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Graph'!$H$15:$H$41</c:f>
            </c:numRef>
          </c:val>
          <c:smooth val="0"/>
        </c:ser>
        <c:ser>
          <c:idx val="7"/>
          <c:order val="7"/>
          <c:tx>
            <c:strRef>
              <c:f>'[fredgraph (22).xls]FRED Graph'!$I$14</c:f>
              <c:strCache>
                <c:ptCount val="1"/>
                <c:pt idx="0">
                  <c:v>Oklahoma City</c:v>
                </c:pt>
              </c:strCache>
            </c:strRef>
          </c:tx>
          <c:marker>
            <c:symbol val="none"/>
          </c:marker>
          <c:cat>
            <c:numRef>
              <c:f>'[fredgraph (22).xls]FRED Graph'!$A$15:$A$41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(22).xls]FRED Graph'!$I$15:$I$41</c:f>
              <c:numCache>
                <c:formatCode>0.00%</c:formatCode>
                <c:ptCount val="27"/>
                <c:pt idx="0" formatCode="0.0">
                  <c:v>0</c:v>
                </c:pt>
                <c:pt idx="1">
                  <c:v>-0.10790711792381245</c:v>
                </c:pt>
                <c:pt idx="2">
                  <c:v>-8.6811352253756163E-2</c:v>
                </c:pt>
                <c:pt idx="3">
                  <c:v>-5.8886022158142294E-2</c:v>
                </c:pt>
                <c:pt idx="4">
                  <c:v>-5.2663530125967417E-2</c:v>
                </c:pt>
                <c:pt idx="5">
                  <c:v>-4.7958719077249995E-2</c:v>
                </c:pt>
                <c:pt idx="6">
                  <c:v>-4.6744574290484071E-2</c:v>
                </c:pt>
                <c:pt idx="7">
                  <c:v>-3.8549096979814811E-2</c:v>
                </c:pt>
                <c:pt idx="8">
                  <c:v>-3.657611170132042E-2</c:v>
                </c:pt>
                <c:pt idx="9">
                  <c:v>-3.4147822127788739E-2</c:v>
                </c:pt>
                <c:pt idx="10">
                  <c:v>-3.2630141144331465E-2</c:v>
                </c:pt>
                <c:pt idx="11">
                  <c:v>-3.8852633176506335E-2</c:v>
                </c:pt>
                <c:pt idx="12">
                  <c:v>-3.0505387767491308E-2</c:v>
                </c:pt>
                <c:pt idx="13">
                  <c:v>-2.9746547275762671E-2</c:v>
                </c:pt>
                <c:pt idx="14">
                  <c:v>-2.9594779177416909E-2</c:v>
                </c:pt>
                <c:pt idx="15">
                  <c:v>-2.5345272423736426E-2</c:v>
                </c:pt>
                <c:pt idx="16">
                  <c:v>-2.1247533768401883E-2</c:v>
                </c:pt>
                <c:pt idx="17">
                  <c:v>-2.2613446653513398E-2</c:v>
                </c:pt>
                <c:pt idx="18">
                  <c:v>-2.3524055243587798E-2</c:v>
                </c:pt>
                <c:pt idx="19">
                  <c:v>-1.578388222795565E-2</c:v>
                </c:pt>
                <c:pt idx="20">
                  <c:v>-1.2141447867658219E-2</c:v>
                </c:pt>
                <c:pt idx="21">
                  <c:v>-1.0016694490818065E-2</c:v>
                </c:pt>
                <c:pt idx="22">
                  <c:v>-3.1871300652603169E-3</c:v>
                </c:pt>
                <c:pt idx="23">
                  <c:v>-3.0353619669135193E-4</c:v>
                </c:pt>
                <c:pt idx="24">
                  <c:v>4.5530429503718318E-3</c:v>
                </c:pt>
                <c:pt idx="25">
                  <c:v>7.4366368189406245E-3</c:v>
                </c:pt>
                <c:pt idx="26">
                  <c:v>8.8025497040523128E-3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88352"/>
        <c:axId val="40790272"/>
      </c:lineChart>
      <c:dateAx>
        <c:axId val="4078835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n-US"/>
          </a:p>
        </c:txPr>
        <c:crossAx val="40790272"/>
        <c:crosses val="autoZero"/>
        <c:auto val="1"/>
        <c:lblOffset val="100"/>
        <c:baseTimeUnit val="months"/>
      </c:dateAx>
      <c:valAx>
        <c:axId val="40790272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07883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7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371203940352833E-2"/>
          <c:y val="7.4548702245552642E-2"/>
          <c:w val="0.68901986941245952"/>
          <c:h val="0.89719889180519097"/>
        </c:manualLayout>
      </c:layout>
      <c:lineChart>
        <c:grouping val="standard"/>
        <c:varyColors val="0"/>
        <c:ser>
          <c:idx val="0"/>
          <c:order val="0"/>
          <c:tx>
            <c:strRef>
              <c:f>'[fredgraph (25).xls]FRED Graph'!$B$50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Graph'!$B$51:$B$77</c:f>
            </c:numRef>
          </c:val>
          <c:smooth val="0"/>
        </c:ser>
        <c:ser>
          <c:idx val="1"/>
          <c:order val="1"/>
          <c:tx>
            <c:strRef>
              <c:f>'[fredgraph (25).xls]FRED Graph'!$C$50</c:f>
              <c:strCache>
                <c:ptCount val="1"/>
                <c:pt idx="0">
                  <c:v>Construction (+10.67%)</c:v>
                </c:pt>
              </c:strCache>
            </c:strRef>
          </c:tx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Graph'!$C$51:$C$77</c:f>
              <c:numCache>
                <c:formatCode>0.00%</c:formatCode>
                <c:ptCount val="27"/>
                <c:pt idx="0">
                  <c:v>0</c:v>
                </c:pt>
                <c:pt idx="1">
                  <c:v>-2.4202514717664738E-2</c:v>
                </c:pt>
                <c:pt idx="2">
                  <c:v>-2.0674731645842655E-2</c:v>
                </c:pt>
                <c:pt idx="3">
                  <c:v>-2.5156160420730583E-2</c:v>
                </c:pt>
                <c:pt idx="4">
                  <c:v>-1.7731276711039797E-2</c:v>
                </c:pt>
                <c:pt idx="5">
                  <c:v>-1.4747473312364024E-2</c:v>
                </c:pt>
                <c:pt idx="6">
                  <c:v>-1.8936805969737815E-2</c:v>
                </c:pt>
                <c:pt idx="7">
                  <c:v>-4.2522962286441488E-3</c:v>
                </c:pt>
                <c:pt idx="8">
                  <c:v>3.2265435887336084E-3</c:v>
                </c:pt>
                <c:pt idx="9">
                  <c:v>6.824121900346293E-3</c:v>
                </c:pt>
                <c:pt idx="10">
                  <c:v>1.8747593475345856E-2</c:v>
                </c:pt>
                <c:pt idx="11">
                  <c:v>1.2822122806498691E-2</c:v>
                </c:pt>
                <c:pt idx="12">
                  <c:v>2.9680248100325924E-2</c:v>
                </c:pt>
                <c:pt idx="13">
                  <c:v>1.7201649727283434E-2</c:v>
                </c:pt>
                <c:pt idx="14">
                  <c:v>3.3880588503378906E-3</c:v>
                </c:pt>
                <c:pt idx="15">
                  <c:v>8.5464472723935161E-3</c:v>
                </c:pt>
                <c:pt idx="16">
                  <c:v>1.5524818211495995E-2</c:v>
                </c:pt>
                <c:pt idx="17">
                  <c:v>1.9107381672132887E-2</c:v>
                </c:pt>
                <c:pt idx="18">
                  <c:v>1.2295660903480946E-2</c:v>
                </c:pt>
                <c:pt idx="19">
                  <c:v>5.6776670786466359E-2</c:v>
                </c:pt>
                <c:pt idx="20">
                  <c:v>6.7013312695634014E-2</c:v>
                </c:pt>
                <c:pt idx="21">
                  <c:v>4.7058783040573725E-2</c:v>
                </c:pt>
                <c:pt idx="22">
                  <c:v>3.5974779077242308E-2</c:v>
                </c:pt>
                <c:pt idx="23">
                  <c:v>4.352251324735585E-2</c:v>
                </c:pt>
                <c:pt idx="24">
                  <c:v>5.1175700225030332E-2</c:v>
                </c:pt>
                <c:pt idx="25">
                  <c:v>8.364226019690052E-2</c:v>
                </c:pt>
                <c:pt idx="26">
                  <c:v>0.10671836620332278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'[fredgraph (25).xls]FRED Graph'!$D$50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Graph'!$D$51:$D$77</c:f>
            </c:numRef>
          </c:val>
          <c:smooth val="0"/>
        </c:ser>
        <c:ser>
          <c:idx val="3"/>
          <c:order val="3"/>
          <c:tx>
            <c:strRef>
              <c:f>'[fredgraph (25).xls]FRED Graph'!$E$50</c:f>
              <c:strCache>
                <c:ptCount val="1"/>
                <c:pt idx="0">
                  <c:v>Trade/Trans./Utilities (+7.3%)</c:v>
                </c:pt>
              </c:strCache>
            </c:strRef>
          </c:tx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Graph'!$E$51:$E$77</c:f>
              <c:numCache>
                <c:formatCode>0.00%</c:formatCode>
                <c:ptCount val="27"/>
                <c:pt idx="0">
                  <c:v>0</c:v>
                </c:pt>
                <c:pt idx="1">
                  <c:v>-5.8990244723860968E-2</c:v>
                </c:pt>
                <c:pt idx="2">
                  <c:v>-3.4607838422448273E-2</c:v>
                </c:pt>
                <c:pt idx="3">
                  <c:v>-2.1766554108103305E-2</c:v>
                </c:pt>
                <c:pt idx="4">
                  <c:v>-2.3254779696123728E-2</c:v>
                </c:pt>
                <c:pt idx="5">
                  <c:v>-1.5062843752491437E-2</c:v>
                </c:pt>
                <c:pt idx="6">
                  <c:v>-7.5788161947303971E-3</c:v>
                </c:pt>
                <c:pt idx="7">
                  <c:v>1.4030170746487968E-2</c:v>
                </c:pt>
                <c:pt idx="8">
                  <c:v>2.5759200117971136E-2</c:v>
                </c:pt>
                <c:pt idx="9">
                  <c:v>3.5559957225153802E-2</c:v>
                </c:pt>
                <c:pt idx="10">
                  <c:v>2.5591202939051087E-2</c:v>
                </c:pt>
                <c:pt idx="11">
                  <c:v>2.4666302890310639E-2</c:v>
                </c:pt>
                <c:pt idx="12">
                  <c:v>2.774462191232973E-2</c:v>
                </c:pt>
                <c:pt idx="13">
                  <c:v>2.2538455974673629E-2</c:v>
                </c:pt>
                <c:pt idx="14">
                  <c:v>2.5371800428666626E-2</c:v>
                </c:pt>
                <c:pt idx="15">
                  <c:v>2.3831902503686535E-2</c:v>
                </c:pt>
                <c:pt idx="16">
                  <c:v>3.4521679811938329E-2</c:v>
                </c:pt>
                <c:pt idx="17">
                  <c:v>3.7854813170596024E-2</c:v>
                </c:pt>
                <c:pt idx="18">
                  <c:v>3.7941876388836684E-2</c:v>
                </c:pt>
                <c:pt idx="19">
                  <c:v>4.4012875145929449E-2</c:v>
                </c:pt>
                <c:pt idx="20">
                  <c:v>4.1631746362935991E-2</c:v>
                </c:pt>
                <c:pt idx="21">
                  <c:v>5.06705451920361E-2</c:v>
                </c:pt>
                <c:pt idx="22">
                  <c:v>6.3338884034258539E-2</c:v>
                </c:pt>
                <c:pt idx="23">
                  <c:v>6.8427743029857782E-2</c:v>
                </c:pt>
                <c:pt idx="24">
                  <c:v>6.9932193646141949E-2</c:v>
                </c:pt>
                <c:pt idx="25">
                  <c:v>7.294524164130417E-2</c:v>
                </c:pt>
                <c:pt idx="26">
                  <c:v>7.3022424880435602E-2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'[fredgraph (25).xls]FRED Graph'!$F$50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Graph'!$F$51:$F$77</c:f>
            </c:numRef>
          </c:val>
          <c:smooth val="0"/>
        </c:ser>
        <c:ser>
          <c:idx val="5"/>
          <c:order val="5"/>
          <c:tx>
            <c:strRef>
              <c:f>'[fredgraph (25).xls]FRED Graph'!$G$50</c:f>
              <c:strCache>
                <c:ptCount val="1"/>
                <c:pt idx="0">
                  <c:v>Business Services (+6.5%)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Graph'!$G$51:$G$77</c:f>
              <c:numCache>
                <c:formatCode>0.00%</c:formatCode>
                <c:ptCount val="27"/>
                <c:pt idx="0">
                  <c:v>0</c:v>
                </c:pt>
                <c:pt idx="1">
                  <c:v>-9.0335432592139567E-2</c:v>
                </c:pt>
                <c:pt idx="2">
                  <c:v>-8.7406571391794363E-2</c:v>
                </c:pt>
                <c:pt idx="3">
                  <c:v>-7.6132474310615511E-2</c:v>
                </c:pt>
                <c:pt idx="4">
                  <c:v>-6.3957391547003625E-2</c:v>
                </c:pt>
                <c:pt idx="5">
                  <c:v>-5.4876408428471878E-2</c:v>
                </c:pt>
                <c:pt idx="6">
                  <c:v>-4.4922821564715464E-2</c:v>
                </c:pt>
                <c:pt idx="7">
                  <c:v>-1.6685703589237825E-2</c:v>
                </c:pt>
                <c:pt idx="8">
                  <c:v>-1.3237449186928534E-2</c:v>
                </c:pt>
                <c:pt idx="9">
                  <c:v>-3.2518248320548902E-3</c:v>
                </c:pt>
                <c:pt idx="10">
                  <c:v>-7.2640305258692781E-3</c:v>
                </c:pt>
                <c:pt idx="11">
                  <c:v>-1.423782033078364E-2</c:v>
                </c:pt>
                <c:pt idx="12">
                  <c:v>-4.7767013924040654E-3</c:v>
                </c:pt>
                <c:pt idx="13">
                  <c:v>-3.3052519205192106E-5</c:v>
                </c:pt>
                <c:pt idx="14">
                  <c:v>6.4513577092997565E-3</c:v>
                </c:pt>
                <c:pt idx="15">
                  <c:v>-6.1943913192728621E-3</c:v>
                </c:pt>
                <c:pt idx="16">
                  <c:v>3.8240219742380406E-2</c:v>
                </c:pt>
                <c:pt idx="17">
                  <c:v>3.4311257996228896E-2</c:v>
                </c:pt>
                <c:pt idx="18">
                  <c:v>2.9442050004593923E-2</c:v>
                </c:pt>
                <c:pt idx="19">
                  <c:v>3.8235208522049212E-3</c:v>
                </c:pt>
                <c:pt idx="20">
                  <c:v>-2.4510141501679201E-2</c:v>
                </c:pt>
                <c:pt idx="21">
                  <c:v>9.7767359216927117E-4</c:v>
                </c:pt>
                <c:pt idx="22">
                  <c:v>3.2985069113018954E-2</c:v>
                </c:pt>
                <c:pt idx="23">
                  <c:v>5.3995666908416902E-2</c:v>
                </c:pt>
                <c:pt idx="24">
                  <c:v>6.1784046946533951E-2</c:v>
                </c:pt>
                <c:pt idx="25">
                  <c:v>6.3741633543342766E-2</c:v>
                </c:pt>
                <c:pt idx="26">
                  <c:v>6.5017870858194063E-2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'[fredgraph (25).xls]FRED Graph'!$H$50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Graph'!$H$51:$H$77</c:f>
            </c:numRef>
          </c:val>
          <c:smooth val="0"/>
        </c:ser>
        <c:ser>
          <c:idx val="7"/>
          <c:order val="7"/>
          <c:tx>
            <c:strRef>
              <c:f>'[fredgraph (25).xls]FRED Graph'!$I$50</c:f>
              <c:strCache>
                <c:ptCount val="1"/>
                <c:pt idx="0">
                  <c:v>Government (-0.68%)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Graph'!$I$51:$I$77</c:f>
              <c:numCache>
                <c:formatCode>0.00%</c:formatCode>
                <c:ptCount val="27"/>
                <c:pt idx="0">
                  <c:v>0</c:v>
                </c:pt>
                <c:pt idx="1">
                  <c:v>-1.6348939828531681E-2</c:v>
                </c:pt>
                <c:pt idx="2">
                  <c:v>-1.5604104306981113E-2</c:v>
                </c:pt>
                <c:pt idx="3">
                  <c:v>-1.0659290085322048E-2</c:v>
                </c:pt>
                <c:pt idx="4">
                  <c:v>-7.6983740654926108E-2</c:v>
                </c:pt>
                <c:pt idx="5">
                  <c:v>-2.876839847953646E-2</c:v>
                </c:pt>
                <c:pt idx="6">
                  <c:v>-1.8846185201787109E-2</c:v>
                </c:pt>
                <c:pt idx="7">
                  <c:v>-2.5879269925335301E-2</c:v>
                </c:pt>
                <c:pt idx="8">
                  <c:v>-2.8207793206676112E-2</c:v>
                </c:pt>
                <c:pt idx="9">
                  <c:v>-2.921169591257047E-2</c:v>
                </c:pt>
                <c:pt idx="10">
                  <c:v>-2.8796762719550017E-2</c:v>
                </c:pt>
                <c:pt idx="11">
                  <c:v>-2.3238776244881954E-2</c:v>
                </c:pt>
                <c:pt idx="12">
                  <c:v>-2.5250181265490799E-2</c:v>
                </c:pt>
                <c:pt idx="13">
                  <c:v>-1.9890069270496361E-2</c:v>
                </c:pt>
                <c:pt idx="14">
                  <c:v>-2.3987216929853828E-2</c:v>
                </c:pt>
                <c:pt idx="15">
                  <c:v>2.0176274154918343E-2</c:v>
                </c:pt>
                <c:pt idx="16">
                  <c:v>-2.3792355580351327E-2</c:v>
                </c:pt>
                <c:pt idx="17">
                  <c:v>-6.6359899112592357E-3</c:v>
                </c:pt>
                <c:pt idx="18">
                  <c:v>-1.5367897752339597E-2</c:v>
                </c:pt>
                <c:pt idx="19">
                  <c:v>-1.3664579888334142E-2</c:v>
                </c:pt>
                <c:pt idx="20">
                  <c:v>-1.9435312270459516E-2</c:v>
                </c:pt>
                <c:pt idx="21">
                  <c:v>-1.6398747970538145E-2</c:v>
                </c:pt>
                <c:pt idx="22">
                  <c:v>-1.1233269875972583E-2</c:v>
                </c:pt>
                <c:pt idx="23">
                  <c:v>-2.9637793626504764E-2</c:v>
                </c:pt>
                <c:pt idx="24">
                  <c:v>-3.0094490541721655E-2</c:v>
                </c:pt>
                <c:pt idx="25">
                  <c:v>-2.0795663703890747E-2</c:v>
                </c:pt>
                <c:pt idx="26">
                  <c:v>-6.7524556452903091E-3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'[fredgraph (25).xls]FRED Graph'!$J$50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Graph'!$J$51:$J$77</c:f>
            </c:numRef>
          </c:val>
          <c:smooth val="0"/>
        </c:ser>
        <c:ser>
          <c:idx val="9"/>
          <c:order val="9"/>
          <c:tx>
            <c:strRef>
              <c:f>'[fredgraph (25).xls]FRED Graph'!$K$50</c:f>
              <c:strCache>
                <c:ptCount val="1"/>
                <c:pt idx="0">
                  <c:v>Manufacturing (-1.69%)</c:v>
                </c:pt>
              </c:strCache>
            </c:strRef>
          </c:tx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Graph'!$K$51:$K$77</c:f>
              <c:numCache>
                <c:formatCode>0.00%</c:formatCode>
                <c:ptCount val="27"/>
                <c:pt idx="0">
                  <c:v>0</c:v>
                </c:pt>
                <c:pt idx="1">
                  <c:v>-4.1806549245884207E-2</c:v>
                </c:pt>
                <c:pt idx="2">
                  <c:v>-4.9304367359757142E-2</c:v>
                </c:pt>
                <c:pt idx="3">
                  <c:v>-4.9680008953815143E-2</c:v>
                </c:pt>
                <c:pt idx="4">
                  <c:v>-6.0637503616493144E-2</c:v>
                </c:pt>
                <c:pt idx="5">
                  <c:v>-4.6781291476602135E-2</c:v>
                </c:pt>
                <c:pt idx="6">
                  <c:v>-3.4781404102608299E-2</c:v>
                </c:pt>
                <c:pt idx="7">
                  <c:v>-2.8983170971077138E-2</c:v>
                </c:pt>
                <c:pt idx="8">
                  <c:v>-2.6420074448319338E-2</c:v>
                </c:pt>
                <c:pt idx="9">
                  <c:v>-2.407394263318928E-2</c:v>
                </c:pt>
                <c:pt idx="10">
                  <c:v>-2.0830722743591573E-2</c:v>
                </c:pt>
                <c:pt idx="11">
                  <c:v>-3.4184797019948518E-2</c:v>
                </c:pt>
                <c:pt idx="12">
                  <c:v>-2.9077384904548181E-2</c:v>
                </c:pt>
                <c:pt idx="13">
                  <c:v>-3.6508068912930326E-2</c:v>
                </c:pt>
                <c:pt idx="14">
                  <c:v>-3.0707830756503178E-2</c:v>
                </c:pt>
                <c:pt idx="15">
                  <c:v>-2.8865219873034056E-2</c:v>
                </c:pt>
                <c:pt idx="16">
                  <c:v>-2.4706353250345824E-2</c:v>
                </c:pt>
                <c:pt idx="17">
                  <c:v>-2.805996847264345E-2</c:v>
                </c:pt>
                <c:pt idx="18">
                  <c:v>-2.8653368798049889E-2</c:v>
                </c:pt>
                <c:pt idx="19">
                  <c:v>-2.9819181938052244E-2</c:v>
                </c:pt>
                <c:pt idx="20">
                  <c:v>-2.9776663606672308E-2</c:v>
                </c:pt>
                <c:pt idx="21">
                  <c:v>-3.7816984667572384E-2</c:v>
                </c:pt>
                <c:pt idx="22">
                  <c:v>-3.0008752478731967E-2</c:v>
                </c:pt>
                <c:pt idx="23">
                  <c:v>-2.086449855791989E-2</c:v>
                </c:pt>
                <c:pt idx="24">
                  <c:v>-2.4561612711836392E-2</c:v>
                </c:pt>
                <c:pt idx="25">
                  <c:v>-2.0296195214630521E-2</c:v>
                </c:pt>
                <c:pt idx="26">
                  <c:v>-1.6911536488596845E-2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'[fredgraph (25).xls]FRED Graph'!$L$50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Graph'!$L$51:$L$77</c:f>
            </c:numRef>
          </c:val>
          <c:smooth val="0"/>
        </c:ser>
        <c:ser>
          <c:idx val="11"/>
          <c:order val="11"/>
          <c:tx>
            <c:strRef>
              <c:f>'[fredgraph (25).xls]FRED Graph'!$M$50</c:f>
              <c:strCache>
                <c:ptCount val="1"/>
                <c:pt idx="0">
                  <c:v>Leisure &amp; Hosp. (-2.2%)</c:v>
                </c:pt>
              </c:strCache>
            </c:strRef>
          </c:tx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Graph'!$M$51:$M$77</c:f>
              <c:numCache>
                <c:formatCode>0.00%</c:formatCode>
                <c:ptCount val="27"/>
                <c:pt idx="0">
                  <c:v>0</c:v>
                </c:pt>
                <c:pt idx="1">
                  <c:v>-0.36692561756869191</c:v>
                </c:pt>
                <c:pt idx="2">
                  <c:v>-0.29179712818366055</c:v>
                </c:pt>
                <c:pt idx="3">
                  <c:v>-0.23700345145437357</c:v>
                </c:pt>
                <c:pt idx="4">
                  <c:v>-0.21527766828665845</c:v>
                </c:pt>
                <c:pt idx="5">
                  <c:v>-0.21537286593272445</c:v>
                </c:pt>
                <c:pt idx="6">
                  <c:v>-0.19021245991721755</c:v>
                </c:pt>
                <c:pt idx="7">
                  <c:v>-0.17920188618350913</c:v>
                </c:pt>
                <c:pt idx="8">
                  <c:v>-0.17879326446744909</c:v>
                </c:pt>
                <c:pt idx="9">
                  <c:v>-0.17296887261475055</c:v>
                </c:pt>
                <c:pt idx="10">
                  <c:v>-0.19003894483138034</c:v>
                </c:pt>
                <c:pt idx="11">
                  <c:v>-0.18029502917666224</c:v>
                </c:pt>
                <c:pt idx="12">
                  <c:v>-0.1664979782514561</c:v>
                </c:pt>
                <c:pt idx="13">
                  <c:v>-0.16185657378859114</c:v>
                </c:pt>
                <c:pt idx="14">
                  <c:v>-0.14701583984856412</c:v>
                </c:pt>
                <c:pt idx="15">
                  <c:v>-0.13912370285587367</c:v>
                </c:pt>
                <c:pt idx="16">
                  <c:v>-0.11746439873751223</c:v>
                </c:pt>
                <c:pt idx="17">
                  <c:v>-0.12157445651869338</c:v>
                </c:pt>
                <c:pt idx="18">
                  <c:v>-0.11825819926196969</c:v>
                </c:pt>
                <c:pt idx="19">
                  <c:v>-0.1028945251903223</c:v>
                </c:pt>
                <c:pt idx="20">
                  <c:v>-8.4275830405481852E-2</c:v>
                </c:pt>
                <c:pt idx="21">
                  <c:v>-7.63359563792438E-2</c:v>
                </c:pt>
                <c:pt idx="22">
                  <c:v>-6.1156391156278897E-2</c:v>
                </c:pt>
                <c:pt idx="23">
                  <c:v>-5.577262501279568E-2</c:v>
                </c:pt>
                <c:pt idx="24">
                  <c:v>-4.214354075985511E-2</c:v>
                </c:pt>
                <c:pt idx="25">
                  <c:v>-2.513115306811356E-2</c:v>
                </c:pt>
                <c:pt idx="26">
                  <c:v>-2.204110243499291E-2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'[fredgraph (25).xls]FRED Graph'!$N$50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Graph'!$N$51:$N$77</c:f>
            </c:numRef>
          </c:val>
          <c:smooth val="0"/>
        </c:ser>
        <c:ser>
          <c:idx val="13"/>
          <c:order val="13"/>
          <c:tx>
            <c:strRef>
              <c:f>'[fredgraph (25).xls]FRED Graph'!$O$50</c:f>
              <c:strCache>
                <c:ptCount val="1"/>
                <c:pt idx="0">
                  <c:v>Information (-2.2%)</c:v>
                </c:pt>
              </c:strCache>
            </c:strRef>
          </c:tx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Graph'!$O$51:$O$77</c:f>
              <c:numCache>
                <c:formatCode>0.00%</c:formatCode>
                <c:ptCount val="27"/>
                <c:pt idx="0">
                  <c:v>0</c:v>
                </c:pt>
                <c:pt idx="1">
                  <c:v>-0.11204314554804592</c:v>
                </c:pt>
                <c:pt idx="2">
                  <c:v>-0.11454166319875179</c:v>
                </c:pt>
                <c:pt idx="3">
                  <c:v>-9.7562527476970057E-2</c:v>
                </c:pt>
                <c:pt idx="4">
                  <c:v>-0.12234999370074566</c:v>
                </c:pt>
                <c:pt idx="5">
                  <c:v>-0.14304037199265368</c:v>
                </c:pt>
                <c:pt idx="6">
                  <c:v>-0.11654504218275238</c:v>
                </c:pt>
                <c:pt idx="7">
                  <c:v>-0.1150774166341875</c:v>
                </c:pt>
                <c:pt idx="8">
                  <c:v>-0.11313591169396565</c:v>
                </c:pt>
                <c:pt idx="9">
                  <c:v>-0.11629188092326509</c:v>
                </c:pt>
                <c:pt idx="10">
                  <c:v>-0.12598611807133839</c:v>
                </c:pt>
                <c:pt idx="11">
                  <c:v>-0.11102579143836568</c:v>
                </c:pt>
                <c:pt idx="12">
                  <c:v>-0.12607114180144743</c:v>
                </c:pt>
                <c:pt idx="13">
                  <c:v>-0.11052849004888154</c:v>
                </c:pt>
                <c:pt idx="14">
                  <c:v>-7.7357992443702506E-2</c:v>
                </c:pt>
                <c:pt idx="15">
                  <c:v>-7.9557311750651435E-2</c:v>
                </c:pt>
                <c:pt idx="16">
                  <c:v>-5.0866748397354403E-2</c:v>
                </c:pt>
                <c:pt idx="17">
                  <c:v>-3.6603714435291798E-2</c:v>
                </c:pt>
                <c:pt idx="18">
                  <c:v>-2.9384682618683041E-2</c:v>
                </c:pt>
                <c:pt idx="19">
                  <c:v>-2.732988245652981E-2</c:v>
                </c:pt>
                <c:pt idx="20">
                  <c:v>-2.394909254253344E-2</c:v>
                </c:pt>
                <c:pt idx="21">
                  <c:v>-2.496110139651091E-2</c:v>
                </c:pt>
                <c:pt idx="22">
                  <c:v>-1.559961385879716E-2</c:v>
                </c:pt>
                <c:pt idx="23">
                  <c:v>-1.9556006442999579E-2</c:v>
                </c:pt>
                <c:pt idx="24">
                  <c:v>-1.5722959669532129E-2</c:v>
                </c:pt>
                <c:pt idx="25">
                  <c:v>-1.8054557577247016E-2</c:v>
                </c:pt>
                <c:pt idx="26">
                  <c:v>-2.2009057715571999E-2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'[fredgraph (25).xls]FRED Graph'!$P$50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Graph'!$P$51:$P$77</c:f>
            </c:numRef>
          </c:val>
          <c:smooth val="0"/>
        </c:ser>
        <c:ser>
          <c:idx val="15"/>
          <c:order val="15"/>
          <c:tx>
            <c:strRef>
              <c:f>'[fredgraph (25).xls]FRED Graph'!$Q$50</c:f>
              <c:strCache>
                <c:ptCount val="1"/>
                <c:pt idx="0">
                  <c:v>Financial Activities (-3.5%)</c:v>
                </c:pt>
              </c:strCache>
            </c:strRef>
          </c:tx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Graph'!$Q$51:$Q$77</c:f>
              <c:numCache>
                <c:formatCode>0.00%</c:formatCode>
                <c:ptCount val="27"/>
                <c:pt idx="0">
                  <c:v>0</c:v>
                </c:pt>
                <c:pt idx="1">
                  <c:v>-3.6460244097261972E-2</c:v>
                </c:pt>
                <c:pt idx="2">
                  <c:v>-4.5506250117280433E-2</c:v>
                </c:pt>
                <c:pt idx="3">
                  <c:v>-4.7878318159098689E-2</c:v>
                </c:pt>
                <c:pt idx="4">
                  <c:v>-5.0129958421635153E-2</c:v>
                </c:pt>
                <c:pt idx="5">
                  <c:v>-5.140504987758663E-2</c:v>
                </c:pt>
                <c:pt idx="6">
                  <c:v>-5.1785128098740953E-2</c:v>
                </c:pt>
                <c:pt idx="7">
                  <c:v>-5.2700064549553206E-2</c:v>
                </c:pt>
                <c:pt idx="8">
                  <c:v>-4.6628405914841742E-2</c:v>
                </c:pt>
                <c:pt idx="9">
                  <c:v>-5.246984434559672E-2</c:v>
                </c:pt>
                <c:pt idx="10">
                  <c:v>-6.2790280177616412E-2</c:v>
                </c:pt>
                <c:pt idx="11">
                  <c:v>-6.6869707349391475E-2</c:v>
                </c:pt>
                <c:pt idx="12">
                  <c:v>-6.8420865160952443E-2</c:v>
                </c:pt>
                <c:pt idx="13">
                  <c:v>-7.13171643064167E-2</c:v>
                </c:pt>
                <c:pt idx="14">
                  <c:v>-6.9143605623746635E-2</c:v>
                </c:pt>
                <c:pt idx="15">
                  <c:v>-7.5031918902045677E-2</c:v>
                </c:pt>
                <c:pt idx="16">
                  <c:v>-6.7788514449309653E-2</c:v>
                </c:pt>
                <c:pt idx="17">
                  <c:v>-6.8903784670323709E-2</c:v>
                </c:pt>
                <c:pt idx="18">
                  <c:v>-6.8807458418067957E-2</c:v>
                </c:pt>
                <c:pt idx="19">
                  <c:v>-7.9685696386031499E-2</c:v>
                </c:pt>
                <c:pt idx="20">
                  <c:v>-8.069824384751241E-2</c:v>
                </c:pt>
                <c:pt idx="21">
                  <c:v>-4.9279351824648154E-2</c:v>
                </c:pt>
                <c:pt idx="22">
                  <c:v>-2.8508334358729012E-2</c:v>
                </c:pt>
                <c:pt idx="23">
                  <c:v>-3.9008179018473754E-2</c:v>
                </c:pt>
                <c:pt idx="24">
                  <c:v>-3.7694016771135062E-2</c:v>
                </c:pt>
                <c:pt idx="25">
                  <c:v>-2.3547624921467038E-2</c:v>
                </c:pt>
                <c:pt idx="26">
                  <c:v>-3.4969798958860744E-2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'[fredgraph (25).xls]FRED Graph'!$R$50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Graph'!$R$51:$R$77</c:f>
            </c:numRef>
          </c:val>
          <c:smooth val="0"/>
        </c:ser>
        <c:ser>
          <c:idx val="17"/>
          <c:order val="17"/>
          <c:tx>
            <c:strRef>
              <c:f>'[fredgraph (25).xls]FRED Graph'!$S$50</c:f>
              <c:strCache>
                <c:ptCount val="1"/>
                <c:pt idx="0">
                  <c:v>Other Services (-3.94%)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Graph'!$S$51:$S$77</c:f>
              <c:numCache>
                <c:formatCode>0.00%</c:formatCode>
                <c:ptCount val="27"/>
                <c:pt idx="0">
                  <c:v>0</c:v>
                </c:pt>
                <c:pt idx="1">
                  <c:v>-0.10839672872211087</c:v>
                </c:pt>
                <c:pt idx="2">
                  <c:v>-9.4944050911782804E-2</c:v>
                </c:pt>
                <c:pt idx="3">
                  <c:v>-7.9269624699179392E-2</c:v>
                </c:pt>
                <c:pt idx="4">
                  <c:v>-7.816287228161331E-2</c:v>
                </c:pt>
                <c:pt idx="5">
                  <c:v>-7.8508873755597702E-2</c:v>
                </c:pt>
                <c:pt idx="6">
                  <c:v>-6.1420565924109688E-2</c:v>
                </c:pt>
                <c:pt idx="7">
                  <c:v>-4.8991428848468264E-2</c:v>
                </c:pt>
                <c:pt idx="8">
                  <c:v>-4.7433497573836227E-2</c:v>
                </c:pt>
                <c:pt idx="9">
                  <c:v>-3.9696054039403267E-2</c:v>
                </c:pt>
                <c:pt idx="10">
                  <c:v>-3.5702799820236573E-2</c:v>
                </c:pt>
                <c:pt idx="11">
                  <c:v>-3.6528190727443684E-2</c:v>
                </c:pt>
                <c:pt idx="12">
                  <c:v>-2.8001810383206292E-2</c:v>
                </c:pt>
                <c:pt idx="13">
                  <c:v>-3.2142474416293546E-2</c:v>
                </c:pt>
                <c:pt idx="14">
                  <c:v>-3.2169736827846046E-2</c:v>
                </c:pt>
                <c:pt idx="15">
                  <c:v>-3.27717856770747E-2</c:v>
                </c:pt>
                <c:pt idx="16">
                  <c:v>-3.2672573954520931E-2</c:v>
                </c:pt>
                <c:pt idx="17">
                  <c:v>-3.3590594046321094E-2</c:v>
                </c:pt>
                <c:pt idx="18">
                  <c:v>-4.8692838005893448E-2</c:v>
                </c:pt>
                <c:pt idx="19">
                  <c:v>-4.3907946312749191E-2</c:v>
                </c:pt>
                <c:pt idx="20">
                  <c:v>-3.8224138526599651E-2</c:v>
                </c:pt>
                <c:pt idx="21">
                  <c:v>-4.2333907087909531E-2</c:v>
                </c:pt>
                <c:pt idx="22">
                  <c:v>-4.0306724532919967E-2</c:v>
                </c:pt>
                <c:pt idx="23">
                  <c:v>-3.8027439632221903E-2</c:v>
                </c:pt>
                <c:pt idx="24">
                  <c:v>-4.8200329485481808E-2</c:v>
                </c:pt>
                <c:pt idx="25">
                  <c:v>-2.6634231893576062E-2</c:v>
                </c:pt>
                <c:pt idx="26">
                  <c:v>-3.9435727370555486E-2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'[fredgraph (25).xls]FRED Graph'!$T$50</c:f>
              <c:strCache>
                <c:ptCount val="1"/>
              </c:strCache>
            </c:strRef>
          </c:tx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Graph'!$T$51:$T$77</c:f>
            </c:numRef>
          </c:val>
          <c:smooth val="0"/>
        </c:ser>
        <c:ser>
          <c:idx val="19"/>
          <c:order val="19"/>
          <c:tx>
            <c:strRef>
              <c:f>'[fredgraph (25).xls]FRED Graph'!$U$50</c:f>
              <c:strCache>
                <c:ptCount val="1"/>
                <c:pt idx="0">
                  <c:v>Edu. &amp; Health (-6.6%)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'[fredgraph (25).xls]FRED Graph'!$A$51:$A$77</c:f>
              <c:numCache>
                <c:formatCode>yyyy\-mm\-dd</c:formatCode>
                <c:ptCount val="27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</c:numCache>
            </c:numRef>
          </c:cat>
          <c:val>
            <c:numRef>
              <c:f>'[fredgraph (25).xls]FRED Graph'!$U$51:$U$77</c:f>
              <c:numCache>
                <c:formatCode>0.00%</c:formatCode>
                <c:ptCount val="27"/>
                <c:pt idx="0">
                  <c:v>0</c:v>
                </c:pt>
                <c:pt idx="1">
                  <c:v>-6.7206863801734226E-2</c:v>
                </c:pt>
                <c:pt idx="2">
                  <c:v>-6.5222292306027815E-2</c:v>
                </c:pt>
                <c:pt idx="3">
                  <c:v>-5.9859571879030481E-2</c:v>
                </c:pt>
                <c:pt idx="4">
                  <c:v>-5.7437641780839085E-2</c:v>
                </c:pt>
                <c:pt idx="5">
                  <c:v>-5.9336200733984254E-2</c:v>
                </c:pt>
                <c:pt idx="6">
                  <c:v>-4.6526153799337583E-2</c:v>
                </c:pt>
                <c:pt idx="7">
                  <c:v>-4.3505391545865094E-2</c:v>
                </c:pt>
                <c:pt idx="8">
                  <c:v>-4.1943466623966759E-2</c:v>
                </c:pt>
                <c:pt idx="9">
                  <c:v>-4.0895199220680377E-2</c:v>
                </c:pt>
                <c:pt idx="10">
                  <c:v>-3.925093268034778E-2</c:v>
                </c:pt>
                <c:pt idx="11">
                  <c:v>-4.9579080937897757E-2</c:v>
                </c:pt>
                <c:pt idx="12">
                  <c:v>-4.1107426438669534E-2</c:v>
                </c:pt>
                <c:pt idx="13">
                  <c:v>-3.9627616371409609E-2</c:v>
                </c:pt>
                <c:pt idx="14">
                  <c:v>-3.7210188768018439E-2</c:v>
                </c:pt>
                <c:pt idx="15">
                  <c:v>-3.6831811762848332E-2</c:v>
                </c:pt>
                <c:pt idx="16">
                  <c:v>-3.2700933105172546E-2</c:v>
                </c:pt>
                <c:pt idx="17">
                  <c:v>-3.750069037489371E-2</c:v>
                </c:pt>
                <c:pt idx="18">
                  <c:v>-4.9616961712229707E-2</c:v>
                </c:pt>
                <c:pt idx="19">
                  <c:v>-5.3482515817373941E-2</c:v>
                </c:pt>
                <c:pt idx="20">
                  <c:v>-5.9641581769295536E-2</c:v>
                </c:pt>
                <c:pt idx="21">
                  <c:v>-5.7127054252754231E-2</c:v>
                </c:pt>
                <c:pt idx="22">
                  <c:v>-6.9709910321317403E-2</c:v>
                </c:pt>
                <c:pt idx="23">
                  <c:v>-6.1326330993877652E-2</c:v>
                </c:pt>
                <c:pt idx="24">
                  <c:v>-5.1208215568633232E-2</c:v>
                </c:pt>
                <c:pt idx="25">
                  <c:v>-5.569878798209333E-2</c:v>
                </c:pt>
                <c:pt idx="26">
                  <c:v>-6.6004934129236262E-2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791552"/>
        <c:axId val="145460224"/>
      </c:lineChart>
      <c:dateAx>
        <c:axId val="13479155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n-US"/>
          </a:p>
        </c:txPr>
        <c:crossAx val="145460224"/>
        <c:crosses val="autoZero"/>
        <c:auto val="1"/>
        <c:lblOffset val="100"/>
        <c:baseTimeUnit val="months"/>
      </c:dateAx>
      <c:valAx>
        <c:axId val="145460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4791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95" y="1124712"/>
            <a:ext cx="4797249" cy="3172968"/>
          </a:xfrm>
        </p:spPr>
        <p:txBody>
          <a:bodyPr anchor="b">
            <a:normAutofit/>
          </a:bodyPr>
          <a:lstStyle>
            <a:lvl1pPr algn="l">
              <a:defRPr sz="347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395" y="4727448"/>
            <a:ext cx="4797249" cy="1481328"/>
          </a:xfrm>
        </p:spPr>
        <p:txBody>
          <a:bodyPr>
            <a:normAutofit/>
          </a:bodyPr>
          <a:lstStyle>
            <a:lvl1pPr marL="0" indent="0" algn="l">
              <a:buNone/>
              <a:defRPr sz="1217"/>
            </a:lvl1pPr>
            <a:lvl2pPr marL="198745" indent="0" algn="ctr">
              <a:buNone/>
              <a:defRPr sz="869"/>
            </a:lvl2pPr>
            <a:lvl3pPr marL="397490" indent="0" algn="ctr">
              <a:buNone/>
              <a:defRPr sz="782"/>
            </a:lvl3pPr>
            <a:lvl4pPr marL="596235" indent="0" algn="ctr">
              <a:buNone/>
              <a:defRPr sz="696"/>
            </a:lvl4pPr>
            <a:lvl5pPr marL="794979" indent="0" algn="ctr">
              <a:buNone/>
              <a:defRPr sz="696"/>
            </a:lvl5pPr>
            <a:lvl6pPr marL="993724" indent="0" algn="ctr">
              <a:buNone/>
              <a:defRPr sz="696"/>
            </a:lvl6pPr>
            <a:lvl7pPr marL="1192469" indent="0" algn="ctr">
              <a:buNone/>
              <a:defRPr sz="696"/>
            </a:lvl7pPr>
            <a:lvl8pPr marL="1391214" indent="0" algn="ctr">
              <a:buNone/>
              <a:defRPr sz="696"/>
            </a:lvl8pPr>
            <a:lvl9pPr marL="1589959" indent="0" algn="ctr">
              <a:buNone/>
              <a:defRPr sz="696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0395" y="6356351"/>
            <a:ext cx="1192357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55287" y="6356351"/>
            <a:ext cx="119235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06CE56-3881-4ADA-8CEF-D18B02C242A3}"/>
              </a:ext>
            </a:extLst>
          </p:cNvPr>
          <p:cNvSpPr/>
          <p:nvPr/>
        </p:nvSpPr>
        <p:spPr>
          <a:xfrm rot="5400000">
            <a:off x="331383" y="545816"/>
            <a:ext cx="146304" cy="306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9F3C543-62EC-4433-9C93-A2CD8764E9B4}"/>
              </a:ext>
            </a:extLst>
          </p:cNvPr>
          <p:cNvSpPr/>
          <p:nvPr/>
        </p:nvSpPr>
        <p:spPr>
          <a:xfrm flipV="1">
            <a:off x="251516" y="4501201"/>
            <a:ext cx="4796331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48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792357" y="365125"/>
            <a:ext cx="1142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4331" y="365125"/>
            <a:ext cx="336178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2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D6FBB9D-1CAA-4D05-AB33-BABDFE17B843}"/>
              </a:ext>
            </a:extLst>
          </p:cNvPr>
          <p:cNvSpPr/>
          <p:nvPr/>
        </p:nvSpPr>
        <p:spPr>
          <a:xfrm>
            <a:off x="242631" y="0"/>
            <a:ext cx="4854032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4727B71-B4B6-4823-80A1-68C40B475118}"/>
              </a:ext>
            </a:extLst>
          </p:cNvPr>
          <p:cNvSpPr/>
          <p:nvPr/>
        </p:nvSpPr>
        <p:spPr>
          <a:xfrm>
            <a:off x="246420" y="0"/>
            <a:ext cx="4848918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9A6DB05-9FB5-4B07-8675-74C23D4FD89D}"/>
              </a:ext>
            </a:extLst>
          </p:cNvPr>
          <p:cNvSpPr/>
          <p:nvPr/>
        </p:nvSpPr>
        <p:spPr>
          <a:xfrm>
            <a:off x="216823" y="787352"/>
            <a:ext cx="55643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92" y="548640"/>
            <a:ext cx="4419669" cy="1179576"/>
          </a:xfrm>
        </p:spPr>
        <p:txBody>
          <a:bodyPr>
            <a:normAutofit/>
          </a:bodyPr>
          <a:lstStyle>
            <a:lvl1pPr>
              <a:defRPr sz="173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92" y="2478024"/>
            <a:ext cx="4419669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4892" y="6356351"/>
            <a:ext cx="1192357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2204" y="6356351"/>
            <a:ext cx="119235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5AEDC5C-2E87-49C6-AB07-A95E5F39ED8E}"/>
              </a:ext>
            </a:extLst>
          </p:cNvPr>
          <p:cNvSpPr/>
          <p:nvPr/>
        </p:nvSpPr>
        <p:spPr>
          <a:xfrm>
            <a:off x="242631" y="4981421"/>
            <a:ext cx="4839910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7D88DE-E462-4C8A-BF99-609390DFB781}"/>
              </a:ext>
            </a:extLst>
          </p:cNvPr>
          <p:cNvSpPr/>
          <p:nvPr/>
        </p:nvSpPr>
        <p:spPr>
          <a:xfrm>
            <a:off x="216823" y="5118581"/>
            <a:ext cx="6359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46" y="640080"/>
            <a:ext cx="4733657" cy="4114800"/>
          </a:xfrm>
        </p:spPr>
        <p:txBody>
          <a:bodyPr anchor="b">
            <a:normAutofit/>
          </a:bodyPr>
          <a:lstStyle>
            <a:lvl1pPr>
              <a:defRPr sz="286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656" y="5102352"/>
            <a:ext cx="4610446" cy="585216"/>
          </a:xfrm>
        </p:spPr>
        <p:txBody>
          <a:bodyPr anchor="ctr">
            <a:normAutofit/>
          </a:bodyPr>
          <a:lstStyle>
            <a:lvl1pPr marL="0" indent="0">
              <a:buNone/>
              <a:defRPr sz="869">
                <a:solidFill>
                  <a:schemeClr val="tx1"/>
                </a:solidFill>
              </a:defRPr>
            </a:lvl1pPr>
            <a:lvl2pPr marL="198745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2pPr>
            <a:lvl3pPr marL="397490" indent="0">
              <a:buNone/>
              <a:defRPr sz="782">
                <a:solidFill>
                  <a:schemeClr val="tx1">
                    <a:tint val="75000"/>
                  </a:schemeClr>
                </a:solidFill>
              </a:defRPr>
            </a:lvl3pPr>
            <a:lvl4pPr marL="596235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4pPr>
            <a:lvl5pPr marL="794979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5pPr>
            <a:lvl6pPr marL="993724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6pPr>
            <a:lvl7pPr marL="1192469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7pPr>
            <a:lvl8pPr marL="1391214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8pPr>
            <a:lvl9pPr marL="1589959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3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76262E-36A0-40C6-ADE6-90CD9FB9B9EA}"/>
              </a:ext>
            </a:extLst>
          </p:cNvPr>
          <p:cNvSpPr/>
          <p:nvPr/>
        </p:nvSpPr>
        <p:spPr>
          <a:xfrm>
            <a:off x="242631" y="0"/>
            <a:ext cx="4854032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42677A9B-4D1D-4D80-912C-24570140A650}"/>
              </a:ext>
            </a:extLst>
          </p:cNvPr>
          <p:cNvSpPr/>
          <p:nvPr/>
        </p:nvSpPr>
        <p:spPr>
          <a:xfrm>
            <a:off x="246420" y="0"/>
            <a:ext cx="4848918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3DC8C98-510F-48C9-82B2-9E4F760A68DF}"/>
              </a:ext>
            </a:extLst>
          </p:cNvPr>
          <p:cNvSpPr/>
          <p:nvPr/>
        </p:nvSpPr>
        <p:spPr>
          <a:xfrm>
            <a:off x="216823" y="787352"/>
            <a:ext cx="55643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92" y="548640"/>
            <a:ext cx="4419669" cy="1179576"/>
          </a:xfrm>
        </p:spPr>
        <p:txBody>
          <a:bodyPr>
            <a:normAutofit/>
          </a:bodyPr>
          <a:lstStyle>
            <a:lvl1pPr>
              <a:defRPr sz="173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892" y="2478024"/>
            <a:ext cx="2146242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58319" y="2478024"/>
            <a:ext cx="2146242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4892" y="6356351"/>
            <a:ext cx="1192357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2204" y="6356351"/>
            <a:ext cx="119235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B671BDE-E45C-41A1-9B98-4A607D703855}"/>
              </a:ext>
            </a:extLst>
          </p:cNvPr>
          <p:cNvSpPr/>
          <p:nvPr/>
        </p:nvSpPr>
        <p:spPr>
          <a:xfrm>
            <a:off x="242631" y="0"/>
            <a:ext cx="4854032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299500CE-917A-4D03-A7DF-71D8EBBC1537}"/>
              </a:ext>
            </a:extLst>
          </p:cNvPr>
          <p:cNvSpPr/>
          <p:nvPr/>
        </p:nvSpPr>
        <p:spPr>
          <a:xfrm>
            <a:off x="246420" y="0"/>
            <a:ext cx="4848918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D0D377-28B0-417D-886B-9483AF064975}"/>
              </a:ext>
            </a:extLst>
          </p:cNvPr>
          <p:cNvSpPr/>
          <p:nvPr/>
        </p:nvSpPr>
        <p:spPr>
          <a:xfrm>
            <a:off x="216823" y="787352"/>
            <a:ext cx="55643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92" y="548640"/>
            <a:ext cx="4419669" cy="1179576"/>
          </a:xfrm>
        </p:spPr>
        <p:txBody>
          <a:bodyPr>
            <a:normAutofit/>
          </a:bodyPr>
          <a:lstStyle>
            <a:lvl1pPr>
              <a:defRPr sz="173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892" y="2372650"/>
            <a:ext cx="2146242" cy="823912"/>
          </a:xfrm>
        </p:spPr>
        <p:txBody>
          <a:bodyPr anchor="b"/>
          <a:lstStyle>
            <a:lvl1pPr marL="0" indent="0">
              <a:buNone/>
              <a:defRPr sz="1043" b="1" cap="none" baseline="0"/>
            </a:lvl1pPr>
            <a:lvl2pPr marL="198745" indent="0">
              <a:buNone/>
              <a:defRPr sz="869" b="1"/>
            </a:lvl2pPr>
            <a:lvl3pPr marL="397490" indent="0">
              <a:buNone/>
              <a:defRPr sz="782" b="1"/>
            </a:lvl3pPr>
            <a:lvl4pPr marL="596235" indent="0">
              <a:buNone/>
              <a:defRPr sz="696" b="1"/>
            </a:lvl4pPr>
            <a:lvl5pPr marL="794979" indent="0">
              <a:buNone/>
              <a:defRPr sz="696" b="1"/>
            </a:lvl5pPr>
            <a:lvl6pPr marL="993724" indent="0">
              <a:buNone/>
              <a:defRPr sz="696" b="1"/>
            </a:lvl6pPr>
            <a:lvl7pPr marL="1192469" indent="0">
              <a:buNone/>
              <a:defRPr sz="696" b="1"/>
            </a:lvl7pPr>
            <a:lvl8pPr marL="1391214" indent="0">
              <a:buNone/>
              <a:defRPr sz="696" b="1"/>
            </a:lvl8pPr>
            <a:lvl9pPr marL="1589959" indent="0">
              <a:buNone/>
              <a:defRPr sz="69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892" y="3203688"/>
            <a:ext cx="2146242" cy="2968512"/>
          </a:xfrm>
        </p:spPr>
        <p:txBody>
          <a:bodyPr/>
          <a:lstStyle>
            <a:lvl1pPr>
              <a:defRPr sz="1043"/>
            </a:lvl1pPr>
            <a:lvl2pPr>
              <a:defRPr sz="869"/>
            </a:lvl2pPr>
            <a:lvl3pPr>
              <a:defRPr sz="782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758319" y="2372650"/>
            <a:ext cx="2146242" cy="823912"/>
          </a:xfrm>
        </p:spPr>
        <p:txBody>
          <a:bodyPr anchor="b"/>
          <a:lstStyle>
            <a:lvl1pPr marL="0" indent="0">
              <a:buNone/>
              <a:defRPr sz="1043" b="1" cap="none" baseline="0"/>
            </a:lvl1pPr>
            <a:lvl2pPr marL="198745" indent="0">
              <a:buNone/>
              <a:defRPr sz="869" b="1"/>
            </a:lvl2pPr>
            <a:lvl3pPr marL="397490" indent="0">
              <a:buNone/>
              <a:defRPr sz="782" b="1"/>
            </a:lvl3pPr>
            <a:lvl4pPr marL="596235" indent="0">
              <a:buNone/>
              <a:defRPr sz="696" b="1"/>
            </a:lvl4pPr>
            <a:lvl5pPr marL="794979" indent="0">
              <a:buNone/>
              <a:defRPr sz="696" b="1"/>
            </a:lvl5pPr>
            <a:lvl6pPr marL="993724" indent="0">
              <a:buNone/>
              <a:defRPr sz="696" b="1"/>
            </a:lvl6pPr>
            <a:lvl7pPr marL="1192469" indent="0">
              <a:buNone/>
              <a:defRPr sz="696" b="1"/>
            </a:lvl7pPr>
            <a:lvl8pPr marL="1391214" indent="0">
              <a:buNone/>
              <a:defRPr sz="696" b="1"/>
            </a:lvl8pPr>
            <a:lvl9pPr marL="1589959" indent="0">
              <a:buNone/>
              <a:defRPr sz="69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758319" y="3203688"/>
            <a:ext cx="2146242" cy="2968511"/>
          </a:xfrm>
        </p:spPr>
        <p:txBody>
          <a:bodyPr/>
          <a:lstStyle>
            <a:lvl1pPr>
              <a:defRPr sz="1043"/>
            </a:lvl1pPr>
            <a:lvl2pPr>
              <a:defRPr sz="869"/>
            </a:lvl2pPr>
            <a:lvl3pPr>
              <a:defRPr sz="782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4892" y="6356351"/>
            <a:ext cx="1192357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2204" y="6356351"/>
            <a:ext cx="119235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C0689C4-0DB3-408B-A956-40326B4AE4C4}"/>
              </a:ext>
            </a:extLst>
          </p:cNvPr>
          <p:cNvSpPr/>
          <p:nvPr/>
        </p:nvSpPr>
        <p:spPr>
          <a:xfrm>
            <a:off x="289419" y="1533525"/>
            <a:ext cx="4745201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E1D10E-1C30-41BF-8C3B-C460C9B5597B}"/>
              </a:ext>
            </a:extLst>
          </p:cNvPr>
          <p:cNvSpPr/>
          <p:nvPr/>
        </p:nvSpPr>
        <p:spPr>
          <a:xfrm>
            <a:off x="264744" y="2971798"/>
            <a:ext cx="5564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94" y="1938528"/>
            <a:ext cx="4423644" cy="2990088"/>
          </a:xfrm>
        </p:spPr>
        <p:txBody>
          <a:bodyPr>
            <a:normAutofit/>
          </a:bodyPr>
          <a:lstStyle>
            <a:lvl1pPr>
              <a:defRPr sz="234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4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FA417FE-CD1A-486F-A4AC-E4000A2FB18E}"/>
              </a:ext>
            </a:extLst>
          </p:cNvPr>
          <p:cNvSpPr/>
          <p:nvPr/>
        </p:nvSpPr>
        <p:spPr>
          <a:xfrm>
            <a:off x="242631" y="1162033"/>
            <a:ext cx="1625947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318F0F5-812B-472C-9408-B80F2553F5E0}"/>
              </a:ext>
            </a:extLst>
          </p:cNvPr>
          <p:cNvSpPr/>
          <p:nvPr/>
        </p:nvSpPr>
        <p:spPr>
          <a:xfrm>
            <a:off x="216823" y="1618375"/>
            <a:ext cx="63592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80" y="1709928"/>
            <a:ext cx="1347363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147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166" y="1709928"/>
            <a:ext cx="2925249" cy="4096512"/>
          </a:xfrm>
        </p:spPr>
        <p:txBody>
          <a:bodyPr/>
          <a:lstStyle>
            <a:lvl1pPr>
              <a:defRPr sz="1217"/>
            </a:lvl1pPr>
            <a:lvl2pPr>
              <a:defRPr sz="1043"/>
            </a:lvl2pPr>
            <a:lvl3pPr>
              <a:defRPr sz="869"/>
            </a:lvl3pPr>
            <a:lvl4pPr>
              <a:defRPr sz="869"/>
            </a:lvl4pPr>
            <a:lvl5pPr>
              <a:defRPr sz="869"/>
            </a:lvl5pPr>
            <a:lvl6pPr>
              <a:defRPr sz="869"/>
            </a:lvl6pPr>
            <a:lvl7pPr>
              <a:defRPr sz="869"/>
            </a:lvl7pPr>
            <a:lvl8pPr>
              <a:defRPr sz="869"/>
            </a:lvl8pPr>
            <a:lvl9pPr>
              <a:defRPr sz="86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7580" y="3429000"/>
            <a:ext cx="1347363" cy="2066544"/>
          </a:xfrm>
        </p:spPr>
        <p:txBody>
          <a:bodyPr>
            <a:normAutofit/>
          </a:bodyPr>
          <a:lstStyle>
            <a:lvl1pPr marL="0" indent="0">
              <a:buNone/>
              <a:defRPr sz="782"/>
            </a:lvl1pPr>
            <a:lvl2pPr marL="198745" indent="0">
              <a:buNone/>
              <a:defRPr sz="609"/>
            </a:lvl2pPr>
            <a:lvl3pPr marL="397490" indent="0">
              <a:buNone/>
              <a:defRPr sz="522"/>
            </a:lvl3pPr>
            <a:lvl4pPr marL="596235" indent="0">
              <a:buNone/>
              <a:defRPr sz="435"/>
            </a:lvl4pPr>
            <a:lvl5pPr marL="794979" indent="0">
              <a:buNone/>
              <a:defRPr sz="435"/>
            </a:lvl5pPr>
            <a:lvl6pPr marL="993724" indent="0">
              <a:buNone/>
              <a:defRPr sz="435"/>
            </a:lvl6pPr>
            <a:lvl7pPr marL="1192469" indent="0">
              <a:buNone/>
              <a:defRPr sz="435"/>
            </a:lvl7pPr>
            <a:lvl8pPr marL="1391214" indent="0">
              <a:buNone/>
              <a:defRPr sz="435"/>
            </a:lvl8pPr>
            <a:lvl9pPr marL="1589959" indent="0">
              <a:buNone/>
              <a:defRPr sz="43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7580" y="6356351"/>
            <a:ext cx="1192357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68B77B5-211C-456E-B79F-306CC3619347}"/>
              </a:ext>
            </a:extLst>
          </p:cNvPr>
          <p:cNvSpPr/>
          <p:nvPr/>
        </p:nvSpPr>
        <p:spPr>
          <a:xfrm>
            <a:off x="242631" y="1162033"/>
            <a:ext cx="1625947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63C338-194D-4F23-ABEC-60A7EA96F302}"/>
              </a:ext>
            </a:extLst>
          </p:cNvPr>
          <p:cNvSpPr/>
          <p:nvPr/>
        </p:nvSpPr>
        <p:spPr>
          <a:xfrm>
            <a:off x="216823" y="1618375"/>
            <a:ext cx="63592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7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80" y="1709928"/>
            <a:ext cx="1347363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147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58166" y="1161288"/>
            <a:ext cx="2925249" cy="4645152"/>
          </a:xfrm>
        </p:spPr>
        <p:txBody>
          <a:bodyPr>
            <a:normAutofit/>
          </a:bodyPr>
          <a:lstStyle>
            <a:lvl1pPr marL="0" indent="0">
              <a:buNone/>
              <a:defRPr sz="1217"/>
            </a:lvl1pPr>
            <a:lvl2pPr marL="198745" indent="0">
              <a:buNone/>
              <a:defRPr sz="1217"/>
            </a:lvl2pPr>
            <a:lvl3pPr marL="397490" indent="0">
              <a:buNone/>
              <a:defRPr sz="1043"/>
            </a:lvl3pPr>
            <a:lvl4pPr marL="596235" indent="0">
              <a:buNone/>
              <a:defRPr sz="869"/>
            </a:lvl4pPr>
            <a:lvl5pPr marL="794979" indent="0">
              <a:buNone/>
              <a:defRPr sz="869"/>
            </a:lvl5pPr>
            <a:lvl6pPr marL="993724" indent="0">
              <a:buNone/>
              <a:defRPr sz="869"/>
            </a:lvl6pPr>
            <a:lvl7pPr marL="1192469" indent="0">
              <a:buNone/>
              <a:defRPr sz="869"/>
            </a:lvl7pPr>
            <a:lvl8pPr marL="1391214" indent="0">
              <a:buNone/>
              <a:defRPr sz="869"/>
            </a:lvl8pPr>
            <a:lvl9pPr marL="1589959" indent="0">
              <a:buNone/>
              <a:defRPr sz="869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7580" y="3438144"/>
            <a:ext cx="1347363" cy="2057400"/>
          </a:xfrm>
        </p:spPr>
        <p:txBody>
          <a:bodyPr>
            <a:normAutofit/>
          </a:bodyPr>
          <a:lstStyle>
            <a:lvl1pPr marL="0" indent="0">
              <a:buNone/>
              <a:defRPr sz="782"/>
            </a:lvl1pPr>
            <a:lvl2pPr marL="198745" indent="0">
              <a:buNone/>
              <a:defRPr sz="609"/>
            </a:lvl2pPr>
            <a:lvl3pPr marL="397490" indent="0">
              <a:buNone/>
              <a:defRPr sz="522"/>
            </a:lvl3pPr>
            <a:lvl4pPr marL="596235" indent="0">
              <a:buNone/>
              <a:defRPr sz="435"/>
            </a:lvl4pPr>
            <a:lvl5pPr marL="794979" indent="0">
              <a:buNone/>
              <a:defRPr sz="435"/>
            </a:lvl5pPr>
            <a:lvl6pPr marL="993724" indent="0">
              <a:buNone/>
              <a:defRPr sz="435"/>
            </a:lvl6pPr>
            <a:lvl7pPr marL="1192469" indent="0">
              <a:buNone/>
              <a:defRPr sz="435"/>
            </a:lvl7pPr>
            <a:lvl8pPr marL="1391214" indent="0">
              <a:buNone/>
              <a:defRPr sz="435"/>
            </a:lvl8pPr>
            <a:lvl9pPr marL="1589959" indent="0">
              <a:buNone/>
              <a:defRPr sz="43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7580" y="6356351"/>
            <a:ext cx="1192357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7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31" y="365126"/>
            <a:ext cx="45707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4331" y="1825625"/>
            <a:ext cx="45707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331" y="6356351"/>
            <a:ext cx="1192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5414" y="6356351"/>
            <a:ext cx="17885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42675" y="6356351"/>
            <a:ext cx="1192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18" r:id="rId6"/>
    <p:sldLayoutId id="2147483814" r:id="rId7"/>
    <p:sldLayoutId id="2147483815" r:id="rId8"/>
    <p:sldLayoutId id="2147483816" r:id="rId9"/>
    <p:sldLayoutId id="2147483817" r:id="rId10"/>
    <p:sldLayoutId id="2147483819" r:id="rId11"/>
  </p:sldLayoutIdLst>
  <p:txStyles>
    <p:titleStyle>
      <a:lvl1pPr algn="l" defTabSz="397490" rtl="0" eaLnBrk="1" latinLnBrk="0" hangingPunct="1">
        <a:lnSpc>
          <a:spcPct val="90000"/>
        </a:lnSpc>
        <a:spcBef>
          <a:spcPct val="0"/>
        </a:spcBef>
        <a:buNone/>
        <a:defRPr sz="173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372" indent="-99372" algn="l" defTabSz="397490" rtl="0" eaLnBrk="1" latinLnBrk="0" hangingPunct="1">
        <a:lnSpc>
          <a:spcPct val="110000"/>
        </a:lnSpc>
        <a:spcBef>
          <a:spcPts val="435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98117" indent="-99372" algn="l" defTabSz="397490" rtl="0" eaLnBrk="1" latinLnBrk="0" hangingPunct="1">
        <a:lnSpc>
          <a:spcPct val="110000"/>
        </a:lnSpc>
        <a:spcBef>
          <a:spcPts val="217"/>
        </a:spcBef>
        <a:buFont typeface="Arial" panose="020B0604020202020204" pitchFamily="34" charset="0"/>
        <a:buChar char="•"/>
        <a:defRPr sz="869" kern="1200">
          <a:solidFill>
            <a:schemeClr val="tx1"/>
          </a:solidFill>
          <a:latin typeface="+mn-lt"/>
          <a:ea typeface="+mn-ea"/>
          <a:cs typeface="+mn-cs"/>
        </a:defRPr>
      </a:lvl2pPr>
      <a:lvl3pPr marL="496862" indent="-99372" algn="l" defTabSz="397490" rtl="0" eaLnBrk="1" latinLnBrk="0" hangingPunct="1">
        <a:lnSpc>
          <a:spcPct val="110000"/>
        </a:lnSpc>
        <a:spcBef>
          <a:spcPts val="217"/>
        </a:spcBef>
        <a:buFont typeface="Arial" panose="020B0604020202020204" pitchFamily="34" charset="0"/>
        <a:buChar char="•"/>
        <a:defRPr sz="782" kern="1200">
          <a:solidFill>
            <a:schemeClr val="tx1"/>
          </a:solidFill>
          <a:latin typeface="+mn-lt"/>
          <a:ea typeface="+mn-ea"/>
          <a:cs typeface="+mn-cs"/>
        </a:defRPr>
      </a:lvl3pPr>
      <a:lvl4pPr marL="695607" indent="-99372" algn="l" defTabSz="397490" rtl="0" eaLnBrk="1" latinLnBrk="0" hangingPunct="1">
        <a:lnSpc>
          <a:spcPct val="110000"/>
        </a:lnSpc>
        <a:spcBef>
          <a:spcPts val="217"/>
        </a:spcBef>
        <a:buFont typeface="Arial" panose="020B0604020202020204" pitchFamily="34" charset="0"/>
        <a:buChar char="•"/>
        <a:defRPr sz="696" kern="1200">
          <a:solidFill>
            <a:schemeClr val="tx1"/>
          </a:solidFill>
          <a:latin typeface="+mn-lt"/>
          <a:ea typeface="+mn-ea"/>
          <a:cs typeface="+mn-cs"/>
        </a:defRPr>
      </a:lvl4pPr>
      <a:lvl5pPr marL="894352" indent="-99372" algn="l" defTabSz="397490" rtl="0" eaLnBrk="1" latinLnBrk="0" hangingPunct="1">
        <a:lnSpc>
          <a:spcPct val="110000"/>
        </a:lnSpc>
        <a:spcBef>
          <a:spcPts val="217"/>
        </a:spcBef>
        <a:buFont typeface="Arial" panose="020B0604020202020204" pitchFamily="34" charset="0"/>
        <a:buChar char="•"/>
        <a:defRPr sz="696" kern="1200">
          <a:solidFill>
            <a:schemeClr val="tx1"/>
          </a:solidFill>
          <a:latin typeface="+mn-lt"/>
          <a:ea typeface="+mn-ea"/>
          <a:cs typeface="+mn-cs"/>
        </a:defRPr>
      </a:lvl5pPr>
      <a:lvl6pPr marL="1093097" indent="-99372" algn="l" defTabSz="39749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82" kern="1200">
          <a:solidFill>
            <a:schemeClr val="tx1"/>
          </a:solidFill>
          <a:latin typeface="+mn-lt"/>
          <a:ea typeface="+mn-ea"/>
          <a:cs typeface="+mn-cs"/>
        </a:defRPr>
      </a:lvl6pPr>
      <a:lvl7pPr marL="1291841" indent="-99372" algn="l" defTabSz="39749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82" kern="1200">
          <a:solidFill>
            <a:schemeClr val="tx1"/>
          </a:solidFill>
          <a:latin typeface="+mn-lt"/>
          <a:ea typeface="+mn-ea"/>
          <a:cs typeface="+mn-cs"/>
        </a:defRPr>
      </a:lvl7pPr>
      <a:lvl8pPr marL="1490586" indent="-99372" algn="l" defTabSz="39749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82" kern="1200">
          <a:solidFill>
            <a:schemeClr val="tx1"/>
          </a:solidFill>
          <a:latin typeface="+mn-lt"/>
          <a:ea typeface="+mn-ea"/>
          <a:cs typeface="+mn-cs"/>
        </a:defRPr>
      </a:lvl8pPr>
      <a:lvl9pPr marL="1689331" indent="-99372" algn="l" defTabSz="39749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1pPr>
      <a:lvl2pPr marL="198745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2pPr>
      <a:lvl3pPr marL="397490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3pPr>
      <a:lvl4pPr marL="596235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4pPr>
      <a:lvl5pPr marL="794979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5pPr>
      <a:lvl6pPr marL="993724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6pPr>
      <a:lvl7pPr marL="1192469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7pPr>
      <a:lvl8pPr marL="1391214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8pPr>
      <a:lvl9pPr marL="1589959" algn="l" defTabSz="397490" rtl="0" eaLnBrk="1" latinLnBrk="0" hangingPunct="1">
        <a:defRPr sz="7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55601E9-2962-4259-8DFD-F9BBF51E6B61}"/>
              </a:ext>
            </a:extLst>
          </p:cNvPr>
          <p:cNvSpPr/>
          <p:nvPr/>
        </p:nvSpPr>
        <p:spPr>
          <a:xfrm>
            <a:off x="3814904" y="3558226"/>
            <a:ext cx="3667020" cy="5521105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DEB53C0-8D19-4A6B-9D39-B8426DBDF1AF}"/>
              </a:ext>
            </a:extLst>
          </p:cNvPr>
          <p:cNvSpPr/>
          <p:nvPr/>
        </p:nvSpPr>
        <p:spPr>
          <a:xfrm>
            <a:off x="3814904" y="6926618"/>
            <a:ext cx="3667020" cy="2152713"/>
          </a:xfrm>
          <a:prstGeom prst="rect">
            <a:avLst/>
          </a:prstGeom>
          <a:solidFill>
            <a:schemeClr val="accent4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74660B1-7D5C-4AE9-B219-565AD87E530E}"/>
              </a:ext>
            </a:extLst>
          </p:cNvPr>
          <p:cNvSpPr/>
          <p:nvPr/>
        </p:nvSpPr>
        <p:spPr>
          <a:xfrm flipH="1" flipV="1">
            <a:off x="0" y="-2"/>
            <a:ext cx="7772400" cy="2125363"/>
          </a:xfrm>
          <a:custGeom>
            <a:avLst/>
            <a:gdLst>
              <a:gd name="connsiteX0" fmla="*/ 0 w 7772400"/>
              <a:gd name="connsiteY0" fmla="*/ 3744097 h 3756454"/>
              <a:gd name="connsiteX1" fmla="*/ 7772400 w 7772400"/>
              <a:gd name="connsiteY1" fmla="*/ 0 h 3756454"/>
              <a:gd name="connsiteX2" fmla="*/ 7760043 w 7772400"/>
              <a:gd name="connsiteY2" fmla="*/ 3756454 h 3756454"/>
              <a:gd name="connsiteX3" fmla="*/ 0 w 7772400"/>
              <a:gd name="connsiteY3" fmla="*/ 3744097 h 375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0" h="3756454">
                <a:moveTo>
                  <a:pt x="0" y="3744097"/>
                </a:moveTo>
                <a:lnTo>
                  <a:pt x="7772400" y="0"/>
                </a:lnTo>
                <a:lnTo>
                  <a:pt x="7760043" y="3756454"/>
                </a:lnTo>
                <a:lnTo>
                  <a:pt x="0" y="3744097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27E0031-349E-444E-9D62-04DA9DF61DAD}"/>
              </a:ext>
            </a:extLst>
          </p:cNvPr>
          <p:cNvSpPr txBox="1"/>
          <p:nvPr/>
        </p:nvSpPr>
        <p:spPr>
          <a:xfrm>
            <a:off x="351692" y="432190"/>
            <a:ext cx="3867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Brief</a:t>
            </a:r>
            <a:r>
              <a:rPr lang="en-US" sz="2400" dirty="0">
                <a:solidFill>
                  <a:schemeClr val="accent2"/>
                </a:solidFill>
                <a:latin typeface="Poppins Black" panose="00000A00000000000000" pitchFamily="50" charset="0"/>
                <a:cs typeface="Poppins Black" panose="00000A00000000000000" pitchFamily="50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|</a:t>
            </a:r>
            <a:r>
              <a:rPr lang="en-US" sz="24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Greater Memphis </a:t>
            </a:r>
            <a:r>
              <a:rPr lang="en-US" sz="24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Jobs </a:t>
            </a:r>
            <a:r>
              <a:rPr lang="en-US" sz="2400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Brief</a:t>
            </a:r>
            <a:endParaRPr lang="en-US" sz="28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5AAA10C-38C8-4904-B10E-7739EDC666B2}"/>
              </a:ext>
            </a:extLst>
          </p:cNvPr>
          <p:cNvCxnSpPr>
            <a:cxnSpLocks/>
          </p:cNvCxnSpPr>
          <p:nvPr/>
        </p:nvCxnSpPr>
        <p:spPr>
          <a:xfrm>
            <a:off x="351692" y="2076128"/>
            <a:ext cx="71302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3B1520CE-9ACE-418E-B9D4-897D58F4E5E7}"/>
              </a:ext>
            </a:extLst>
          </p:cNvPr>
          <p:cNvCxnSpPr>
            <a:cxnSpLocks/>
          </p:cNvCxnSpPr>
          <p:nvPr/>
        </p:nvCxnSpPr>
        <p:spPr>
          <a:xfrm>
            <a:off x="351692" y="3245004"/>
            <a:ext cx="7130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F9B5B56-A95A-4461-9DF3-C904A447724C}"/>
              </a:ext>
            </a:extLst>
          </p:cNvPr>
          <p:cNvSpPr txBox="1"/>
          <p:nvPr/>
        </p:nvSpPr>
        <p:spPr>
          <a:xfrm>
            <a:off x="3886200" y="3788824"/>
            <a:ext cx="18053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Nonfarm Payroll (Jobs)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0BD44BDA-C92D-4317-91C0-428D0D695571}"/>
              </a:ext>
            </a:extLst>
          </p:cNvPr>
          <p:cNvCxnSpPr>
            <a:cxnSpLocks/>
          </p:cNvCxnSpPr>
          <p:nvPr/>
        </p:nvCxnSpPr>
        <p:spPr>
          <a:xfrm>
            <a:off x="706828" y="9433674"/>
            <a:ext cx="63587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047E0B3-E77B-45CF-88D5-9DF17863E63C}"/>
              </a:ext>
            </a:extLst>
          </p:cNvPr>
          <p:cNvSpPr txBox="1"/>
          <p:nvPr/>
        </p:nvSpPr>
        <p:spPr>
          <a:xfrm>
            <a:off x="565669" y="9644295"/>
            <a:ext cx="66410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Poppins" panose="00000500000000000000" pitchFamily="50" charset="0"/>
                <a:cs typeface="Poppins" panose="00000500000000000000" pitchFamily="50" charset="0"/>
              </a:rPr>
              <a:t>22 N. Front Street, Suite 200   -    Memphis, TN 38103   -   901.543.3500   -   </a:t>
            </a:r>
            <a:r>
              <a:rPr lang="en-US" sz="1000" dirty="0" smtClean="0">
                <a:latin typeface="Poppins" panose="00000500000000000000" pitchFamily="50" charset="0"/>
                <a:cs typeface="Poppins" panose="00000500000000000000" pitchFamily="50" charset="0"/>
              </a:rPr>
              <a:t>www.memphischamber.com</a:t>
            </a:r>
            <a:endParaRPr lang="en-US" sz="1000" dirty="0"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D5A6E80-B138-430D-9932-F93242709B23}"/>
              </a:ext>
            </a:extLst>
          </p:cNvPr>
          <p:cNvSpPr txBox="1"/>
          <p:nvPr/>
        </p:nvSpPr>
        <p:spPr>
          <a:xfrm>
            <a:off x="415125" y="3810481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Job Growth</a:t>
            </a:r>
            <a:endParaRPr lang="en-US" sz="1200" b="1" dirty="0">
              <a:solidFill>
                <a:schemeClr val="accent1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8EEC9A5-E023-458E-9836-2BDFA2DA7734}"/>
              </a:ext>
            </a:extLst>
          </p:cNvPr>
          <p:cNvSpPr txBox="1"/>
          <p:nvPr/>
        </p:nvSpPr>
        <p:spPr>
          <a:xfrm>
            <a:off x="5750941" y="4168771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Jan. 2020 to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May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.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2022,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Seasonally Adjusted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64BB10C-C6B5-4F29-B866-A8BB3DE94C03}"/>
              </a:ext>
            </a:extLst>
          </p:cNvPr>
          <p:cNvSpPr txBox="1"/>
          <p:nvPr/>
        </p:nvSpPr>
        <p:spPr>
          <a:xfrm>
            <a:off x="3886196" y="4166458"/>
            <a:ext cx="7922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Poppins" panose="00000500000000000000" pitchFamily="50" charset="0"/>
                <a:cs typeface="Poppins" panose="00000500000000000000" pitchFamily="50" charset="0"/>
              </a:rPr>
              <a:t>Jobs (000s)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33F53D8-EC08-4210-8D88-47F57305B3C8}"/>
              </a:ext>
            </a:extLst>
          </p:cNvPr>
          <p:cNvSpPr txBox="1"/>
          <p:nvPr/>
        </p:nvSpPr>
        <p:spPr>
          <a:xfrm>
            <a:off x="3853056" y="8003890"/>
            <a:ext cx="119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1-month Job Change</a:t>
            </a:r>
          </a:p>
          <a:p>
            <a:pPr algn="ctr"/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r>
              <a:rPr lang="en-US" sz="16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-1</a:t>
            </a:r>
            <a:r>
              <a:rPr lang="en-US" sz="16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,800</a:t>
            </a:r>
            <a:endParaRPr lang="en-US" sz="1600" b="1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A77D0CE-E3A6-4EE6-BC02-613FF05E2E4B}"/>
              </a:ext>
            </a:extLst>
          </p:cNvPr>
          <p:cNvGrpSpPr/>
          <p:nvPr/>
        </p:nvGrpSpPr>
        <p:grpSpPr>
          <a:xfrm>
            <a:off x="4218821" y="7336071"/>
            <a:ext cx="457200" cy="457200"/>
            <a:chOff x="4218821" y="7587476"/>
            <a:chExt cx="457200" cy="4572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147E6284-6E1E-49C2-AB95-7A75CD651D11}"/>
                </a:ext>
              </a:extLst>
            </p:cNvPr>
            <p:cNvSpPr/>
            <p:nvPr/>
          </p:nvSpPr>
          <p:spPr>
            <a:xfrm>
              <a:off x="4218821" y="7587476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400" dirty="0">
                <a:latin typeface="Poppins" panose="00000500000000000000" pitchFamily="50" charset="0"/>
                <a:cs typeface="Poppins" panose="00000500000000000000" pitchFamily="50" charset="0"/>
              </a:endParaRPr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xmlns="" id="{0B03FAE7-7A4E-4B8B-9BE8-F5597A2A8FE6}"/>
                </a:ext>
              </a:extLst>
            </p:cNvPr>
            <p:cNvSpPr/>
            <p:nvPr/>
          </p:nvSpPr>
          <p:spPr>
            <a:xfrm rot="10800000">
              <a:off x="4355981" y="7724636"/>
              <a:ext cx="182880" cy="18288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849BDC5-0BA5-4EEE-9D59-E20AB2582C37}"/>
              </a:ext>
            </a:extLst>
          </p:cNvPr>
          <p:cNvSpPr txBox="1"/>
          <p:nvPr/>
        </p:nvSpPr>
        <p:spPr>
          <a:xfrm>
            <a:off x="6256069" y="8003890"/>
            <a:ext cx="1111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% </a:t>
            </a:r>
            <a:r>
              <a:rPr lang="en-US" sz="1000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above Feb 2020 Record</a:t>
            </a:r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+</a:t>
            </a:r>
            <a:r>
              <a:rPr lang="en-US" sz="16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0.25%</a:t>
            </a:r>
            <a:endParaRPr lang="en-US" sz="1600" b="1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CA2C232-3965-495C-80E1-F3A59D516654}"/>
              </a:ext>
            </a:extLst>
          </p:cNvPr>
          <p:cNvGrpSpPr/>
          <p:nvPr/>
        </p:nvGrpSpPr>
        <p:grpSpPr>
          <a:xfrm rot="10800000">
            <a:off x="6582980" y="7336071"/>
            <a:ext cx="457200" cy="457200"/>
            <a:chOff x="6521831" y="7587476"/>
            <a:chExt cx="457200" cy="4572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F5A2A7FC-89DF-4D19-8566-D7CA04918A5E}"/>
                </a:ext>
              </a:extLst>
            </p:cNvPr>
            <p:cNvSpPr/>
            <p:nvPr/>
          </p:nvSpPr>
          <p:spPr>
            <a:xfrm>
              <a:off x="6521831" y="7587476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400" dirty="0">
                <a:latin typeface="Poppins" panose="00000500000000000000" pitchFamily="50" charset="0"/>
                <a:cs typeface="Poppins" panose="00000500000000000000" pitchFamily="50" charset="0"/>
              </a:endParaRPr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xmlns="" id="{685BF7E8-E065-418B-A0E0-1F948EE1FE4A}"/>
                </a:ext>
              </a:extLst>
            </p:cNvPr>
            <p:cNvSpPr/>
            <p:nvPr/>
          </p:nvSpPr>
          <p:spPr>
            <a:xfrm rot="10800000">
              <a:off x="6658991" y="7724636"/>
              <a:ext cx="182880" cy="18288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9D4CFDB3-8915-4747-8BB1-56E1D1839405}"/>
              </a:ext>
            </a:extLst>
          </p:cNvPr>
          <p:cNvSpPr txBox="1"/>
          <p:nvPr/>
        </p:nvSpPr>
        <p:spPr>
          <a:xfrm>
            <a:off x="5137780" y="8003890"/>
            <a:ext cx="1111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1-month Job Change (%)</a:t>
            </a:r>
          </a:p>
          <a:p>
            <a:pPr algn="ctr"/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-</a:t>
            </a:r>
            <a:r>
              <a:rPr lang="en-US" sz="16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0.2%</a:t>
            </a:r>
            <a:endParaRPr lang="en-US" sz="1600" b="1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algn="ctr"/>
            <a:endParaRPr lang="en-US" sz="1000" dirty="0">
              <a:solidFill>
                <a:schemeClr val="accent2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F7E965C-F296-49DE-AE11-35777B38A4D5}"/>
              </a:ext>
            </a:extLst>
          </p:cNvPr>
          <p:cNvGrpSpPr/>
          <p:nvPr/>
        </p:nvGrpSpPr>
        <p:grpSpPr>
          <a:xfrm rot="10800000" flipV="1">
            <a:off x="5419815" y="7336071"/>
            <a:ext cx="457200" cy="457200"/>
            <a:chOff x="5419816" y="7615393"/>
            <a:chExt cx="457200" cy="4572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D4C06086-FE69-456E-B53C-63909C48BDBE}"/>
                </a:ext>
              </a:extLst>
            </p:cNvPr>
            <p:cNvSpPr/>
            <p:nvPr/>
          </p:nvSpPr>
          <p:spPr>
            <a:xfrm>
              <a:off x="5419816" y="7615393"/>
              <a:ext cx="457200" cy="457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400" dirty="0">
                <a:latin typeface="Poppins" panose="00000500000000000000" pitchFamily="50" charset="0"/>
                <a:cs typeface="Poppins" panose="00000500000000000000" pitchFamily="50" charset="0"/>
              </a:endParaRPr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xmlns="" id="{CA79245B-1557-4477-8B7E-5A972B0FB904}"/>
                </a:ext>
              </a:extLst>
            </p:cNvPr>
            <p:cNvSpPr/>
            <p:nvPr/>
          </p:nvSpPr>
          <p:spPr>
            <a:xfrm rot="10800000">
              <a:off x="5556976" y="7752553"/>
              <a:ext cx="182880" cy="18288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310D46B-88B1-46A2-9071-872334674EA2}"/>
              </a:ext>
            </a:extLst>
          </p:cNvPr>
          <p:cNvSpPr txBox="1"/>
          <p:nvPr/>
        </p:nvSpPr>
        <p:spPr>
          <a:xfrm>
            <a:off x="415125" y="4158216"/>
            <a:ext cx="3029331" cy="5101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Job growth nationally was slow but positive for April at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0.2%.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Job growth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in Greater Memphis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experienced a slight contraction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in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its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May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seasonally adjusted nonfarm payroll (job) estimates. </a:t>
            </a:r>
          </a:p>
          <a:p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Between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Apr.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and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May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.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2022, local seasonally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adjusted estimates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fell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by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1,800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jobs (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0.2%).</a:t>
            </a:r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The Greater Memphis region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still exceeds pre-pandemic employment with a total May estimate of </a:t>
            </a:r>
            <a:r>
              <a:rPr lang="en-US" sz="1050" b="1" dirty="0" smtClean="0">
                <a:latin typeface="Poppins" panose="00000500000000000000" pitchFamily="50" charset="0"/>
                <a:cs typeface="Poppins" panose="00000500000000000000" pitchFamily="50" charset="0"/>
              </a:rPr>
              <a:t>659,600 jobs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. </a:t>
            </a:r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Reflected in the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May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 estimates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, the market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is currently above the previous record set in Feb. 2020 level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by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1,700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jobs.</a:t>
            </a:r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Highlighted on the following page, regional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growth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remains on course relative to major metropolitan areas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of comparable size and composition. </a:t>
            </a:r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endParaRPr lang="en-US" sz="105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Additionally, industry sector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growth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is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emphasized,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illustrating </a:t>
            </a:r>
            <a:r>
              <a:rPr lang="en-US" sz="1050" dirty="0" smtClean="0">
                <a:latin typeface="Poppins" panose="00000500000000000000" pitchFamily="50" charset="0"/>
                <a:cs typeface="Poppins" panose="00000500000000000000" pitchFamily="50" charset="0"/>
              </a:rPr>
              <a:t>progress </a:t>
            </a:r>
            <a:r>
              <a:rPr lang="en-US" sz="1050" dirty="0">
                <a:latin typeface="Poppins" panose="00000500000000000000" pitchFamily="50" charset="0"/>
                <a:cs typeface="Poppins" panose="00000500000000000000" pitchFamily="50" charset="0"/>
              </a:rPr>
              <a:t>in key segments of the regional economy.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11D02D8-B49D-4FFF-9849-9CD6EAFA4AE2}"/>
              </a:ext>
            </a:extLst>
          </p:cNvPr>
          <p:cNvSpPr txBox="1"/>
          <p:nvPr/>
        </p:nvSpPr>
        <p:spPr>
          <a:xfrm>
            <a:off x="3444456" y="9175374"/>
            <a:ext cx="41237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Source: St. Louis Federal Reserve, numbers are preliminary and seasonally adjusted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F1E2DEA-1E11-4B10-82FF-5C3AFA435EE6}"/>
              </a:ext>
            </a:extLst>
          </p:cNvPr>
          <p:cNvSpPr txBox="1"/>
          <p:nvPr/>
        </p:nvSpPr>
        <p:spPr>
          <a:xfrm>
            <a:off x="415125" y="3469294"/>
            <a:ext cx="1645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Market Update: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517E340A-3A94-4B19-97B6-6EA5F4FF89F9}"/>
              </a:ext>
            </a:extLst>
          </p:cNvPr>
          <p:cNvSpPr txBox="1"/>
          <p:nvPr/>
        </p:nvSpPr>
        <p:spPr>
          <a:xfrm>
            <a:off x="351692" y="2264943"/>
            <a:ext cx="701539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Poppins" panose="00000500000000000000" pitchFamily="50" charset="0"/>
                <a:cs typeface="Poppins" panose="00000500000000000000" pitchFamily="50" charset="0"/>
              </a:rPr>
              <a:t>The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Center for Economic Competitiveness takes </a:t>
            </a:r>
            <a:r>
              <a:rPr lang="en-US" sz="1100" dirty="0">
                <a:latin typeface="Poppins" panose="00000500000000000000" pitchFamily="50" charset="0"/>
                <a:cs typeface="Poppins" panose="00000500000000000000" pitchFamily="50" charset="0"/>
              </a:rPr>
              <a:t>an active approach to monitor economic trends and conditions impacting the Greater Memphis Region. On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June 18,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2022, </a:t>
            </a:r>
            <a:r>
              <a:rPr lang="en-US" sz="1100" dirty="0">
                <a:latin typeface="Poppins" panose="00000500000000000000" pitchFamily="50" charset="0"/>
                <a:cs typeface="Poppins" panose="00000500000000000000" pitchFamily="50" charset="0"/>
              </a:rPr>
              <a:t>new jobs data for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May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 was </a:t>
            </a:r>
            <a:r>
              <a:rPr lang="en-US" sz="1100" dirty="0">
                <a:latin typeface="Poppins" panose="00000500000000000000" pitchFamily="50" charset="0"/>
                <a:cs typeface="Poppins" panose="00000500000000000000" pitchFamily="50" charset="0"/>
              </a:rPr>
              <a:t>released for metropolitan areas nationwide. Relative to this release, we highlight the updated progress of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regional </a:t>
            </a:r>
            <a:r>
              <a:rPr lang="en-US" sz="1100" dirty="0">
                <a:latin typeface="Poppins" panose="00000500000000000000" pitchFamily="50" charset="0"/>
                <a:cs typeface="Poppins" panose="00000500000000000000" pitchFamily="50" charset="0"/>
              </a:rPr>
              <a:t>job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growth and trends.</a:t>
            </a:r>
            <a:endParaRPr lang="en-US" sz="1100" dirty="0"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835" y="1325722"/>
            <a:ext cx="3193357" cy="750406"/>
          </a:xfrm>
          <a:prstGeom prst="rect">
            <a:avLst/>
          </a:prstGeom>
        </p:spPr>
      </p:pic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130938"/>
              </p:ext>
            </p:extLst>
          </p:nvPr>
        </p:nvGraphicFramePr>
        <p:xfrm>
          <a:off x="3814904" y="4507325"/>
          <a:ext cx="36670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911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B2A45D5-1511-4F17-9617-709B5D8DA82A}"/>
              </a:ext>
            </a:extLst>
          </p:cNvPr>
          <p:cNvSpPr/>
          <p:nvPr/>
        </p:nvSpPr>
        <p:spPr>
          <a:xfrm>
            <a:off x="3902927" y="470999"/>
            <a:ext cx="3531170" cy="2664093"/>
          </a:xfrm>
          <a:prstGeom prst="rect">
            <a:avLst/>
          </a:prstGeom>
          <a:solidFill>
            <a:schemeClr val="accent4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971A77D-E3F9-43A5-B9D4-DED27B54D8BB}"/>
              </a:ext>
            </a:extLst>
          </p:cNvPr>
          <p:cNvSpPr/>
          <p:nvPr/>
        </p:nvSpPr>
        <p:spPr>
          <a:xfrm rot="10800000" flipH="1" flipV="1">
            <a:off x="0" y="8480119"/>
            <a:ext cx="7772400" cy="1578281"/>
          </a:xfrm>
          <a:custGeom>
            <a:avLst/>
            <a:gdLst>
              <a:gd name="connsiteX0" fmla="*/ 0 w 7772400"/>
              <a:gd name="connsiteY0" fmla="*/ 3744097 h 3756454"/>
              <a:gd name="connsiteX1" fmla="*/ 7772400 w 7772400"/>
              <a:gd name="connsiteY1" fmla="*/ 0 h 3756454"/>
              <a:gd name="connsiteX2" fmla="*/ 7760043 w 7772400"/>
              <a:gd name="connsiteY2" fmla="*/ 3756454 h 3756454"/>
              <a:gd name="connsiteX3" fmla="*/ 0 w 7772400"/>
              <a:gd name="connsiteY3" fmla="*/ 3744097 h 375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0" h="3756454">
                <a:moveTo>
                  <a:pt x="0" y="3744097"/>
                </a:moveTo>
                <a:lnTo>
                  <a:pt x="7772400" y="0"/>
                </a:lnTo>
                <a:lnTo>
                  <a:pt x="7760043" y="3756454"/>
                </a:lnTo>
                <a:lnTo>
                  <a:pt x="0" y="3744097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EC89D591-202E-4449-8FC2-6C46FE8DDD68}"/>
              </a:ext>
            </a:extLst>
          </p:cNvPr>
          <p:cNvSpPr txBox="1"/>
          <p:nvPr/>
        </p:nvSpPr>
        <p:spPr>
          <a:xfrm>
            <a:off x="461534" y="7860455"/>
            <a:ext cx="69494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Robust growth in construction leads local economy with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10.67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%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growth over March 2020, and signals continued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long-term confidence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in the market.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Small contractions in Information, Financial Activities, and Other Services may be indicative of some inflation-related belt tightening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.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Meanwhile, Education and Health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falls further under pre-pandemic employment to a concerning -6.6%.</a:t>
            </a:r>
            <a:endParaRPr lang="en-US" sz="1100" dirty="0"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BF38B6-9EB6-4A82-89D3-AC848EF9AE4A}"/>
              </a:ext>
            </a:extLst>
          </p:cNvPr>
          <p:cNvSpPr/>
          <p:nvPr/>
        </p:nvSpPr>
        <p:spPr>
          <a:xfrm>
            <a:off x="461534" y="471461"/>
            <a:ext cx="3438057" cy="2664093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7F2E5A9-CCBB-4B7A-BBE1-C060026FFF11}"/>
              </a:ext>
            </a:extLst>
          </p:cNvPr>
          <p:cNvSpPr/>
          <p:nvPr/>
        </p:nvSpPr>
        <p:spPr>
          <a:xfrm>
            <a:off x="438412" y="4585199"/>
            <a:ext cx="6995687" cy="327525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2716359-3B32-4566-8EA2-0EA3161D6AB4}"/>
              </a:ext>
            </a:extLst>
          </p:cNvPr>
          <p:cNvSpPr txBox="1"/>
          <p:nvPr/>
        </p:nvSpPr>
        <p:spPr>
          <a:xfrm>
            <a:off x="461534" y="499462"/>
            <a:ext cx="33797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Shown right, select peer major metro areas have also achieved a full recovery to March 2020 employment figures.</a:t>
            </a:r>
          </a:p>
          <a:p>
            <a:endParaRPr lang="en-US" sz="1100" dirty="0"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Relative to these metros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areas’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home states, only Tennessee has fully recovered to March 2020 levels. Additionally, the state’s pro-business environment and aggressive economic development activities have shattered the record high employment figures set in February of 2020 by </a:t>
            </a:r>
            <a:r>
              <a:rPr lang="en-US" sz="1100" b="1" dirty="0" smtClean="0">
                <a:latin typeface="Poppins" panose="00000500000000000000" pitchFamily="50" charset="0"/>
                <a:cs typeface="Poppins" panose="00000500000000000000" pitchFamily="50" charset="0"/>
              </a:rPr>
              <a:t>79,100</a:t>
            </a:r>
            <a:r>
              <a:rPr lang="en-US" sz="1100" b="1" dirty="0" smtClean="0"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100" b="1" dirty="0" smtClean="0">
                <a:latin typeface="Poppins" panose="00000500000000000000" pitchFamily="50" charset="0"/>
                <a:cs typeface="Poppins" panose="00000500000000000000" pitchFamily="50" charset="0"/>
              </a:rPr>
              <a:t>jobs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(2.52%)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as of the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May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100" dirty="0" smtClean="0">
                <a:latin typeface="Poppins" panose="00000500000000000000" pitchFamily="50" charset="0"/>
                <a:cs typeface="Poppins" panose="00000500000000000000" pitchFamily="50" charset="0"/>
              </a:rPr>
              <a:t>2022 release.</a:t>
            </a:r>
          </a:p>
          <a:p>
            <a:endParaRPr lang="en-US" sz="1100" dirty="0"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7FB170AD-EDD4-475D-AB0B-4A0875BF554A}"/>
              </a:ext>
            </a:extLst>
          </p:cNvPr>
          <p:cNvCxnSpPr>
            <a:cxnSpLocks/>
          </p:cNvCxnSpPr>
          <p:nvPr/>
        </p:nvCxnSpPr>
        <p:spPr>
          <a:xfrm>
            <a:off x="461535" y="410013"/>
            <a:ext cx="69494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222D2646-9897-4932-9068-C0C6E8148647}"/>
              </a:ext>
            </a:extLst>
          </p:cNvPr>
          <p:cNvCxnSpPr>
            <a:cxnSpLocks/>
          </p:cNvCxnSpPr>
          <p:nvPr/>
        </p:nvCxnSpPr>
        <p:spPr>
          <a:xfrm>
            <a:off x="461534" y="4507397"/>
            <a:ext cx="6961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56CCB22-D283-440D-A494-B5FECDCAF6FB}"/>
              </a:ext>
            </a:extLst>
          </p:cNvPr>
          <p:cNvCxnSpPr>
            <a:cxnSpLocks/>
          </p:cNvCxnSpPr>
          <p:nvPr/>
        </p:nvCxnSpPr>
        <p:spPr>
          <a:xfrm>
            <a:off x="3886200" y="499462"/>
            <a:ext cx="0" cy="263609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BB0C72A-D53C-4E39-9BF4-9EC3EC6534C9}"/>
              </a:ext>
            </a:extLst>
          </p:cNvPr>
          <p:cNvCxnSpPr>
            <a:cxnSpLocks/>
          </p:cNvCxnSpPr>
          <p:nvPr/>
        </p:nvCxnSpPr>
        <p:spPr>
          <a:xfrm flipV="1">
            <a:off x="523006" y="8757093"/>
            <a:ext cx="5503344" cy="638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868312-5600-422C-A474-4DD7DC5C2390}"/>
              </a:ext>
            </a:extLst>
          </p:cNvPr>
          <p:cNvSpPr txBox="1"/>
          <p:nvPr/>
        </p:nvSpPr>
        <p:spPr>
          <a:xfrm>
            <a:off x="688131" y="4601096"/>
            <a:ext cx="3367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Job </a:t>
            </a:r>
            <a:r>
              <a:rPr lang="en-US" sz="11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Growth </a:t>
            </a:r>
            <a:r>
              <a:rPr lang="en-US" sz="11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by Industry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C841482-D3BC-4040-90A1-C8B34AF8F6DD}"/>
              </a:ext>
            </a:extLst>
          </p:cNvPr>
          <p:cNvSpPr txBox="1"/>
          <p:nvPr/>
        </p:nvSpPr>
        <p:spPr>
          <a:xfrm>
            <a:off x="3916317" y="477021"/>
            <a:ext cx="1976823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Job </a:t>
            </a:r>
            <a:r>
              <a:rPr lang="en-US" sz="105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Recovery</a:t>
            </a:r>
          </a:p>
          <a:p>
            <a:r>
              <a:rPr lang="en-US" sz="9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Select </a:t>
            </a:r>
            <a:r>
              <a:rPr lang="en-US" sz="900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Metropolitan </a:t>
            </a:r>
            <a:r>
              <a:rPr lang="en-US" sz="9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Areas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FB548B3-515D-42DF-BE32-2ED39D4B993C}"/>
              </a:ext>
            </a:extLst>
          </p:cNvPr>
          <p:cNvSpPr txBox="1"/>
          <p:nvPr/>
        </p:nvSpPr>
        <p:spPr>
          <a:xfrm>
            <a:off x="894477" y="3796394"/>
            <a:ext cx="1424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Greater Memphis</a:t>
            </a:r>
          </a:p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+</a:t>
            </a:r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0.78</a:t>
            </a:r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%</a:t>
            </a:r>
            <a:endParaRPr lang="en-US" sz="14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0367E93-DE74-4CF5-8154-7B750C42D567}"/>
              </a:ext>
            </a:extLst>
          </p:cNvPr>
          <p:cNvSpPr txBox="1"/>
          <p:nvPr/>
        </p:nvSpPr>
        <p:spPr>
          <a:xfrm>
            <a:off x="2421244" y="3801256"/>
            <a:ext cx="1424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Birmingham </a:t>
            </a:r>
            <a:r>
              <a:rPr lang="en-US" sz="11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Metro</a:t>
            </a:r>
          </a:p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+</a:t>
            </a:r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0.75%</a:t>
            </a:r>
            <a:endParaRPr lang="en-US" sz="14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0860327-3CE4-4505-8C57-FE73B4151614}"/>
              </a:ext>
            </a:extLst>
          </p:cNvPr>
          <p:cNvSpPr txBox="1"/>
          <p:nvPr/>
        </p:nvSpPr>
        <p:spPr>
          <a:xfrm>
            <a:off x="5512917" y="3796432"/>
            <a:ext cx="15638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Oklahoma City </a:t>
            </a:r>
            <a:r>
              <a:rPr lang="en-US" sz="11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Metro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+</a:t>
            </a:r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0.88%</a:t>
            </a:r>
            <a:endParaRPr lang="en-US" sz="14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C9CB200-5EE6-4BAC-913D-0D67DE48304E}"/>
              </a:ext>
            </a:extLst>
          </p:cNvPr>
          <p:cNvSpPr txBox="1"/>
          <p:nvPr/>
        </p:nvSpPr>
        <p:spPr>
          <a:xfrm>
            <a:off x="3841258" y="3799016"/>
            <a:ext cx="14299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Louisville </a:t>
            </a:r>
            <a:r>
              <a:rPr lang="en-US" sz="1100" dirty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Metro</a:t>
            </a:r>
          </a:p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+</a:t>
            </a:r>
            <a:r>
              <a:rPr lang="en-US" sz="1400" b="1" dirty="0" smtClean="0">
                <a:solidFill>
                  <a:schemeClr val="accent2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0.16%</a:t>
            </a:r>
            <a:endParaRPr lang="en-US" sz="14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03B68EA0-6DB2-4F5D-8205-A5755F26E1ED}"/>
              </a:ext>
            </a:extLst>
          </p:cNvPr>
          <p:cNvSpPr txBox="1"/>
          <p:nvPr/>
        </p:nvSpPr>
        <p:spPr>
          <a:xfrm>
            <a:off x="461535" y="3293736"/>
            <a:ext cx="6949440" cy="423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Growth Percent Relative to March </a:t>
            </a:r>
            <a:r>
              <a:rPr lang="en-US" sz="1100" b="1" dirty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2020 | </a:t>
            </a:r>
            <a:r>
              <a:rPr lang="en-US" sz="1100" dirty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Select</a:t>
            </a:r>
            <a:r>
              <a:rPr lang="en-US" sz="1100" b="1" dirty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r>
              <a:rPr lang="en-US" sz="1100" dirty="0" smtClean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Comparable Metropolitan </a:t>
            </a:r>
            <a:r>
              <a:rPr lang="en-US" sz="1100" dirty="0">
                <a:solidFill>
                  <a:schemeClr val="accent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Areas</a:t>
            </a:r>
          </a:p>
          <a:p>
            <a:r>
              <a:rPr lang="en-US" sz="1050" dirty="0" smtClean="0">
                <a:solidFill>
                  <a:schemeClr val="accent3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May </a:t>
            </a:r>
            <a:r>
              <a:rPr lang="en-US" sz="1050" dirty="0" smtClean="0">
                <a:solidFill>
                  <a:schemeClr val="accent3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2022, </a:t>
            </a:r>
            <a:r>
              <a:rPr lang="en-US" sz="1050" dirty="0">
                <a:solidFill>
                  <a:schemeClr val="accent3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Seasonally Adjusted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B898EE97-FCB4-40EE-BED2-408E237AE682}"/>
              </a:ext>
            </a:extLst>
          </p:cNvPr>
          <p:cNvCxnSpPr>
            <a:cxnSpLocks/>
          </p:cNvCxnSpPr>
          <p:nvPr/>
        </p:nvCxnSpPr>
        <p:spPr>
          <a:xfrm>
            <a:off x="461534" y="3201489"/>
            <a:ext cx="6972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A63B1474-1517-4AAB-A128-A06E46C5D263}"/>
              </a:ext>
            </a:extLst>
          </p:cNvPr>
          <p:cNvSpPr txBox="1"/>
          <p:nvPr/>
        </p:nvSpPr>
        <p:spPr>
          <a:xfrm>
            <a:off x="438412" y="9375437"/>
            <a:ext cx="4133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Source: St. Louis Federal Reserve, numbers are preliminary and seasonally adjusted</a:t>
            </a:r>
          </a:p>
        </p:txBody>
      </p:sp>
      <p:pic>
        <p:nvPicPr>
          <p:cNvPr id="77" name="Picture 76" descr="Shape&#10;&#10;Description automatically generated">
            <a:extLst>
              <a:ext uri="{FF2B5EF4-FFF2-40B4-BE49-F238E27FC236}">
                <a16:creationId xmlns:a16="http://schemas.microsoft.com/office/drawing/2014/main" xmlns="" id="{A2D60538-8EC0-4C31-B2A9-F7F8D4BDA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616" y="9269260"/>
            <a:ext cx="1015481" cy="611348"/>
          </a:xfrm>
          <a:prstGeom prst="rect">
            <a:avLst/>
          </a:prstGeom>
        </p:spPr>
      </p:pic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783529"/>
              </p:ext>
            </p:extLst>
          </p:nvPr>
        </p:nvGraphicFramePr>
        <p:xfrm>
          <a:off x="3947816" y="783771"/>
          <a:ext cx="3474720" cy="241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570465"/>
              </p:ext>
            </p:extLst>
          </p:nvPr>
        </p:nvGraphicFramePr>
        <p:xfrm>
          <a:off x="461534" y="4862706"/>
          <a:ext cx="707650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5230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Chamber Bran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57E20"/>
      </a:accent1>
      <a:accent2>
        <a:srgbClr val="003E74"/>
      </a:accent2>
      <a:accent3>
        <a:srgbClr val="6F8CB6"/>
      </a:accent3>
      <a:accent4>
        <a:srgbClr val="00AEEF"/>
      </a:accent4>
      <a:accent5>
        <a:srgbClr val="E1E1E1"/>
      </a:accent5>
      <a:accent6>
        <a:srgbClr val="93D50A"/>
      </a:accent6>
      <a:hlink>
        <a:srgbClr val="0563C1"/>
      </a:hlink>
      <a:folHlink>
        <a:srgbClr val="954F72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5915</TotalTime>
  <Words>469</Words>
  <Application>Microsoft Office PowerPoint</Application>
  <PresentationFormat>Custom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AccentBoxVTI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Matheson</dc:creator>
  <cp:lastModifiedBy>Tsunami</cp:lastModifiedBy>
  <cp:revision>88</cp:revision>
  <dcterms:created xsi:type="dcterms:W3CDTF">2021-01-20T16:47:37Z</dcterms:created>
  <dcterms:modified xsi:type="dcterms:W3CDTF">2022-06-18T15:39:03Z</dcterms:modified>
</cp:coreProperties>
</file>